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4"/>
  </p:notesMasterIdLst>
  <p:sldIdLst>
    <p:sldId id="256" r:id="rId5"/>
    <p:sldId id="355" r:id="rId6"/>
    <p:sldId id="360" r:id="rId7"/>
    <p:sldId id="296" r:id="rId8"/>
    <p:sldId id="287" r:id="rId9"/>
    <p:sldId id="271" r:id="rId10"/>
    <p:sldId id="260" r:id="rId11"/>
    <p:sldId id="259" r:id="rId12"/>
    <p:sldId id="288" r:id="rId13"/>
    <p:sldId id="289" r:id="rId14"/>
    <p:sldId id="274" r:id="rId15"/>
    <p:sldId id="261" r:id="rId16"/>
    <p:sldId id="277" r:id="rId17"/>
    <p:sldId id="290" r:id="rId18"/>
    <p:sldId id="291" r:id="rId19"/>
    <p:sldId id="292" r:id="rId20"/>
    <p:sldId id="294" r:id="rId21"/>
    <p:sldId id="356" r:id="rId22"/>
    <p:sldId id="297" r:id="rId23"/>
    <p:sldId id="362" r:id="rId24"/>
    <p:sldId id="300" r:id="rId25"/>
    <p:sldId id="298" r:id="rId26"/>
    <p:sldId id="359" r:id="rId27"/>
    <p:sldId id="302" r:id="rId28"/>
    <p:sldId id="348" r:id="rId29"/>
    <p:sldId id="349" r:id="rId30"/>
    <p:sldId id="350" r:id="rId31"/>
    <p:sldId id="351" r:id="rId32"/>
    <p:sldId id="352" r:id="rId33"/>
    <p:sldId id="353" r:id="rId34"/>
    <p:sldId id="306" r:id="rId35"/>
    <p:sldId id="307" r:id="rId36"/>
    <p:sldId id="361" r:id="rId37"/>
    <p:sldId id="304" r:id="rId38"/>
    <p:sldId id="303" r:id="rId39"/>
    <p:sldId id="346" r:id="rId40"/>
    <p:sldId id="354" r:id="rId41"/>
    <p:sldId id="358" r:id="rId42"/>
    <p:sldId id="25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BF594E-3193-72E0-D05A-4618601C5930}" name="Alyssa Yao" initials="AY" userId="S::syao@unm.edu::21b87a07-4cf6-4046-a1ad-1a1637a2b0f6" providerId="AD"/>
  <p188:author id="{CE31C8E6-31D6-A347-C706-162512EDBE2E}" name="Julie Sanchez" initials="JS" userId="S::jreed@unm.edu::05c35889-caaa-4f26-8883-bb98e06a81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8C"/>
    <a:srgbClr val="D2A000"/>
    <a:srgbClr val="6A3D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2D891-AC37-4CBD-AC7A-B3D532724D91}" v="2081" dt="2025-03-05T16:53:55.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94"/>
  </p:normalViewPr>
  <p:slideViewPr>
    <p:cSldViewPr snapToGrid="0">
      <p:cViewPr varScale="1">
        <p:scale>
          <a:sx n="64" d="100"/>
          <a:sy n="64" d="100"/>
        </p:scale>
        <p:origin x="6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056A4-9668-4F63-88FA-FF0073A27D4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745B69D-527D-4035-A9A4-C5FBEBE81126}">
      <dgm:prSet custT="1"/>
      <dgm:spPr/>
      <dgm:t>
        <a:bodyPr/>
        <a:lstStyle/>
        <a:p>
          <a:r>
            <a:rPr lang="en-US" sz="2800" dirty="0"/>
            <a:t>Julie Sanchez, Director of Assessment &amp; APR</a:t>
          </a:r>
        </a:p>
      </dgm:t>
    </dgm:pt>
    <dgm:pt modelId="{02AB98EB-4272-4E4E-BD20-616FD970B721}" type="parTrans" cxnId="{2423399B-14C0-46A4-A754-4313DE57BAB7}">
      <dgm:prSet/>
      <dgm:spPr/>
      <dgm:t>
        <a:bodyPr/>
        <a:lstStyle/>
        <a:p>
          <a:endParaRPr lang="en-US"/>
        </a:p>
      </dgm:t>
    </dgm:pt>
    <dgm:pt modelId="{D8235688-ECAF-4426-8D0C-2B667CAFCCDC}" type="sibTrans" cxnId="{2423399B-14C0-46A4-A754-4313DE57BAB7}">
      <dgm:prSet/>
      <dgm:spPr/>
      <dgm:t>
        <a:bodyPr/>
        <a:lstStyle/>
        <a:p>
          <a:endParaRPr lang="en-US"/>
        </a:p>
      </dgm:t>
    </dgm:pt>
    <dgm:pt modelId="{420DF498-D636-4C54-AEED-6341C87EA581}">
      <dgm:prSet custT="1"/>
      <dgm:spPr/>
      <dgm:t>
        <a:bodyPr/>
        <a:lstStyle/>
        <a:p>
          <a:r>
            <a:rPr lang="en-US" sz="2800" dirty="0"/>
            <a:t>Amanda DiMercurio, APR Manager </a:t>
          </a:r>
        </a:p>
      </dgm:t>
    </dgm:pt>
    <dgm:pt modelId="{A52FFBBD-2421-45F4-9CF1-49663C27C11B}" type="parTrans" cxnId="{FAFAB2F2-6FB3-4541-BF62-9595EA8F2D65}">
      <dgm:prSet/>
      <dgm:spPr/>
      <dgm:t>
        <a:bodyPr/>
        <a:lstStyle/>
        <a:p>
          <a:endParaRPr lang="en-US"/>
        </a:p>
      </dgm:t>
    </dgm:pt>
    <dgm:pt modelId="{1ADE33AE-C178-4BB0-851D-CCD2BBAC73FD}" type="sibTrans" cxnId="{FAFAB2F2-6FB3-4541-BF62-9595EA8F2D65}">
      <dgm:prSet/>
      <dgm:spPr/>
      <dgm:t>
        <a:bodyPr/>
        <a:lstStyle/>
        <a:p>
          <a:endParaRPr lang="en-US"/>
        </a:p>
      </dgm:t>
    </dgm:pt>
    <dgm:pt modelId="{7A98316C-6784-4A21-B609-1B934C4A2C53}">
      <dgm:prSet custT="1"/>
      <dgm:spPr/>
      <dgm:t>
        <a:bodyPr/>
        <a:lstStyle/>
        <a:p>
          <a:r>
            <a:rPr lang="en-US" sz="2800" dirty="0"/>
            <a:t>Eva Rodriguez-Gonzalez, Spanish &amp; Portuguese Faculty, College of Arts and Sciences </a:t>
          </a:r>
        </a:p>
      </dgm:t>
    </dgm:pt>
    <dgm:pt modelId="{608D57AB-08C1-4A82-9B1B-9E914DC9A36A}" type="parTrans" cxnId="{30654F55-1F47-4DE1-BD86-A509E3DB67B2}">
      <dgm:prSet/>
      <dgm:spPr/>
      <dgm:t>
        <a:bodyPr/>
        <a:lstStyle/>
        <a:p>
          <a:endParaRPr lang="en-US"/>
        </a:p>
      </dgm:t>
    </dgm:pt>
    <dgm:pt modelId="{EB09DEF5-6F50-43CC-BEFC-1A6576128328}" type="sibTrans" cxnId="{30654F55-1F47-4DE1-BD86-A509E3DB67B2}">
      <dgm:prSet/>
      <dgm:spPr/>
      <dgm:t>
        <a:bodyPr/>
        <a:lstStyle/>
        <a:p>
          <a:endParaRPr lang="en-US"/>
        </a:p>
      </dgm:t>
    </dgm:pt>
    <dgm:pt modelId="{08202557-3116-4BED-9FF3-60B00196E018}">
      <dgm:prSet custT="1"/>
      <dgm:spPr/>
      <dgm:t>
        <a:bodyPr/>
        <a:lstStyle/>
        <a:p>
          <a:r>
            <a:rPr lang="en-US" sz="2800" dirty="0"/>
            <a:t>Cassie Rowe, Anderson School of Management Accreditation Specialist </a:t>
          </a:r>
        </a:p>
      </dgm:t>
    </dgm:pt>
    <dgm:pt modelId="{F3F84641-5C67-4E18-BB8B-1C52BDEEDD06}" type="parTrans" cxnId="{B4BD4FBC-5474-49E9-B5D7-44B07B01AA08}">
      <dgm:prSet/>
      <dgm:spPr/>
      <dgm:t>
        <a:bodyPr/>
        <a:lstStyle/>
        <a:p>
          <a:endParaRPr lang="en-US"/>
        </a:p>
      </dgm:t>
    </dgm:pt>
    <dgm:pt modelId="{7BCAFF0F-965F-4900-BF7B-E8D3C3B21659}" type="sibTrans" cxnId="{B4BD4FBC-5474-49E9-B5D7-44B07B01AA08}">
      <dgm:prSet/>
      <dgm:spPr/>
      <dgm:t>
        <a:bodyPr/>
        <a:lstStyle/>
        <a:p>
          <a:endParaRPr lang="en-US"/>
        </a:p>
      </dgm:t>
    </dgm:pt>
    <dgm:pt modelId="{8A0C5257-667C-4879-AB13-42BA0AACCB22}" type="pres">
      <dgm:prSet presAssocID="{F50056A4-9668-4F63-88FA-FF0073A27D48}" presName="vert0" presStyleCnt="0">
        <dgm:presLayoutVars>
          <dgm:dir/>
          <dgm:animOne val="branch"/>
          <dgm:animLvl val="lvl"/>
        </dgm:presLayoutVars>
      </dgm:prSet>
      <dgm:spPr/>
    </dgm:pt>
    <dgm:pt modelId="{405F1E8D-1CC9-443B-9787-8260E2C996C4}" type="pres">
      <dgm:prSet presAssocID="{2745B69D-527D-4035-A9A4-C5FBEBE81126}" presName="thickLine" presStyleLbl="alignNode1" presStyleIdx="0" presStyleCnt="4"/>
      <dgm:spPr/>
    </dgm:pt>
    <dgm:pt modelId="{0E629AC9-05DA-4BA9-8733-AA91E3E303BF}" type="pres">
      <dgm:prSet presAssocID="{2745B69D-527D-4035-A9A4-C5FBEBE81126}" presName="horz1" presStyleCnt="0"/>
      <dgm:spPr/>
    </dgm:pt>
    <dgm:pt modelId="{DBC2159C-DF82-4EE1-8E14-9B04721CDE58}" type="pres">
      <dgm:prSet presAssocID="{2745B69D-527D-4035-A9A4-C5FBEBE81126}" presName="tx1" presStyleLbl="revTx" presStyleIdx="0" presStyleCnt="4"/>
      <dgm:spPr/>
    </dgm:pt>
    <dgm:pt modelId="{30A76E5F-708F-4799-91BC-BB747AB85AAF}" type="pres">
      <dgm:prSet presAssocID="{2745B69D-527D-4035-A9A4-C5FBEBE81126}" presName="vert1" presStyleCnt="0"/>
      <dgm:spPr/>
    </dgm:pt>
    <dgm:pt modelId="{04BDE169-A29F-4AD9-A1D3-2A98F7B6C47A}" type="pres">
      <dgm:prSet presAssocID="{420DF498-D636-4C54-AEED-6341C87EA581}" presName="thickLine" presStyleLbl="alignNode1" presStyleIdx="1" presStyleCnt="4"/>
      <dgm:spPr/>
    </dgm:pt>
    <dgm:pt modelId="{2FCAA5FB-0206-45C5-9D8D-45418D4F3632}" type="pres">
      <dgm:prSet presAssocID="{420DF498-D636-4C54-AEED-6341C87EA581}" presName="horz1" presStyleCnt="0"/>
      <dgm:spPr/>
    </dgm:pt>
    <dgm:pt modelId="{91491B32-A582-4A8F-A2A4-90840A9718DE}" type="pres">
      <dgm:prSet presAssocID="{420DF498-D636-4C54-AEED-6341C87EA581}" presName="tx1" presStyleLbl="revTx" presStyleIdx="1" presStyleCnt="4"/>
      <dgm:spPr/>
    </dgm:pt>
    <dgm:pt modelId="{72CCAB76-7326-4B48-84C1-2B22039F72B3}" type="pres">
      <dgm:prSet presAssocID="{420DF498-D636-4C54-AEED-6341C87EA581}" presName="vert1" presStyleCnt="0"/>
      <dgm:spPr/>
    </dgm:pt>
    <dgm:pt modelId="{1CFDDBEE-5ABE-4773-A894-6BAD0985E4F0}" type="pres">
      <dgm:prSet presAssocID="{7A98316C-6784-4A21-B609-1B934C4A2C53}" presName="thickLine" presStyleLbl="alignNode1" presStyleIdx="2" presStyleCnt="4"/>
      <dgm:spPr/>
    </dgm:pt>
    <dgm:pt modelId="{1D67F4CD-4DDB-4CD2-8CD4-978BC1A56CD8}" type="pres">
      <dgm:prSet presAssocID="{7A98316C-6784-4A21-B609-1B934C4A2C53}" presName="horz1" presStyleCnt="0"/>
      <dgm:spPr/>
    </dgm:pt>
    <dgm:pt modelId="{331EAA07-B2D2-4818-94A3-FA32955F174E}" type="pres">
      <dgm:prSet presAssocID="{7A98316C-6784-4A21-B609-1B934C4A2C53}" presName="tx1" presStyleLbl="revTx" presStyleIdx="2" presStyleCnt="4"/>
      <dgm:spPr/>
    </dgm:pt>
    <dgm:pt modelId="{91737280-3F28-491C-993D-DEE264369F0D}" type="pres">
      <dgm:prSet presAssocID="{7A98316C-6784-4A21-B609-1B934C4A2C53}" presName="vert1" presStyleCnt="0"/>
      <dgm:spPr/>
    </dgm:pt>
    <dgm:pt modelId="{F0E75882-5431-4CE0-8970-3E2A9C1F9E2F}" type="pres">
      <dgm:prSet presAssocID="{08202557-3116-4BED-9FF3-60B00196E018}" presName="thickLine" presStyleLbl="alignNode1" presStyleIdx="3" presStyleCnt="4"/>
      <dgm:spPr/>
    </dgm:pt>
    <dgm:pt modelId="{61680303-C6E4-4CD0-B7A5-6AFF1A458349}" type="pres">
      <dgm:prSet presAssocID="{08202557-3116-4BED-9FF3-60B00196E018}" presName="horz1" presStyleCnt="0"/>
      <dgm:spPr/>
    </dgm:pt>
    <dgm:pt modelId="{6C52509E-E080-4FAF-94AE-229EB271995E}" type="pres">
      <dgm:prSet presAssocID="{08202557-3116-4BED-9FF3-60B00196E018}" presName="tx1" presStyleLbl="revTx" presStyleIdx="3" presStyleCnt="4"/>
      <dgm:spPr/>
    </dgm:pt>
    <dgm:pt modelId="{FFD446D5-5997-42C7-9E67-53E51CE08047}" type="pres">
      <dgm:prSet presAssocID="{08202557-3116-4BED-9FF3-60B00196E018}" presName="vert1" presStyleCnt="0"/>
      <dgm:spPr/>
    </dgm:pt>
  </dgm:ptLst>
  <dgm:cxnLst>
    <dgm:cxn modelId="{30654F55-1F47-4DE1-BD86-A509E3DB67B2}" srcId="{F50056A4-9668-4F63-88FA-FF0073A27D48}" destId="{7A98316C-6784-4A21-B609-1B934C4A2C53}" srcOrd="2" destOrd="0" parTransId="{608D57AB-08C1-4A82-9B1B-9E914DC9A36A}" sibTransId="{EB09DEF5-6F50-43CC-BEFC-1A6576128328}"/>
    <dgm:cxn modelId="{FD519388-4881-4311-A241-E970C536072B}" type="presOf" srcId="{2745B69D-527D-4035-A9A4-C5FBEBE81126}" destId="{DBC2159C-DF82-4EE1-8E14-9B04721CDE58}" srcOrd="0" destOrd="0" presId="urn:microsoft.com/office/officeart/2008/layout/LinedList"/>
    <dgm:cxn modelId="{19A9D289-3FE1-4D8F-A0DC-856DE1A8A17E}" type="presOf" srcId="{420DF498-D636-4C54-AEED-6341C87EA581}" destId="{91491B32-A582-4A8F-A2A4-90840A9718DE}" srcOrd="0" destOrd="0" presId="urn:microsoft.com/office/officeart/2008/layout/LinedList"/>
    <dgm:cxn modelId="{2423399B-14C0-46A4-A754-4313DE57BAB7}" srcId="{F50056A4-9668-4F63-88FA-FF0073A27D48}" destId="{2745B69D-527D-4035-A9A4-C5FBEBE81126}" srcOrd="0" destOrd="0" parTransId="{02AB98EB-4272-4E4E-BD20-616FD970B721}" sibTransId="{D8235688-ECAF-4426-8D0C-2B667CAFCCDC}"/>
    <dgm:cxn modelId="{B4BD4FBC-5474-49E9-B5D7-44B07B01AA08}" srcId="{F50056A4-9668-4F63-88FA-FF0073A27D48}" destId="{08202557-3116-4BED-9FF3-60B00196E018}" srcOrd="3" destOrd="0" parTransId="{F3F84641-5C67-4E18-BB8B-1C52BDEEDD06}" sibTransId="{7BCAFF0F-965F-4900-BF7B-E8D3C3B21659}"/>
    <dgm:cxn modelId="{E11D52BC-4696-44C7-8444-AEA63634F699}" type="presOf" srcId="{08202557-3116-4BED-9FF3-60B00196E018}" destId="{6C52509E-E080-4FAF-94AE-229EB271995E}" srcOrd="0" destOrd="0" presId="urn:microsoft.com/office/officeart/2008/layout/LinedList"/>
    <dgm:cxn modelId="{5C2356C2-0929-4457-ACEF-CB15684F8197}" type="presOf" srcId="{F50056A4-9668-4F63-88FA-FF0073A27D48}" destId="{8A0C5257-667C-4879-AB13-42BA0AACCB22}" srcOrd="0" destOrd="0" presId="urn:microsoft.com/office/officeart/2008/layout/LinedList"/>
    <dgm:cxn modelId="{6A9840C4-79BA-4C4D-962E-8B688749D8E7}" type="presOf" srcId="{7A98316C-6784-4A21-B609-1B934C4A2C53}" destId="{331EAA07-B2D2-4818-94A3-FA32955F174E}" srcOrd="0" destOrd="0" presId="urn:microsoft.com/office/officeart/2008/layout/LinedList"/>
    <dgm:cxn modelId="{FAFAB2F2-6FB3-4541-BF62-9595EA8F2D65}" srcId="{F50056A4-9668-4F63-88FA-FF0073A27D48}" destId="{420DF498-D636-4C54-AEED-6341C87EA581}" srcOrd="1" destOrd="0" parTransId="{A52FFBBD-2421-45F4-9CF1-49663C27C11B}" sibTransId="{1ADE33AE-C178-4BB0-851D-CCD2BBAC73FD}"/>
    <dgm:cxn modelId="{E2592CE0-6CB7-4F1F-9D48-A92B03C5D2BB}" type="presParOf" srcId="{8A0C5257-667C-4879-AB13-42BA0AACCB22}" destId="{405F1E8D-1CC9-443B-9787-8260E2C996C4}" srcOrd="0" destOrd="0" presId="urn:microsoft.com/office/officeart/2008/layout/LinedList"/>
    <dgm:cxn modelId="{EF74D016-E159-4D7D-BAE9-D46FBA63E229}" type="presParOf" srcId="{8A0C5257-667C-4879-AB13-42BA0AACCB22}" destId="{0E629AC9-05DA-4BA9-8733-AA91E3E303BF}" srcOrd="1" destOrd="0" presId="urn:microsoft.com/office/officeart/2008/layout/LinedList"/>
    <dgm:cxn modelId="{CCBA7E7E-8CAA-4A4A-9F81-5F20056BE88E}" type="presParOf" srcId="{0E629AC9-05DA-4BA9-8733-AA91E3E303BF}" destId="{DBC2159C-DF82-4EE1-8E14-9B04721CDE58}" srcOrd="0" destOrd="0" presId="urn:microsoft.com/office/officeart/2008/layout/LinedList"/>
    <dgm:cxn modelId="{51EA1FAE-D1F5-4090-83F7-174A4082AF77}" type="presParOf" srcId="{0E629AC9-05DA-4BA9-8733-AA91E3E303BF}" destId="{30A76E5F-708F-4799-91BC-BB747AB85AAF}" srcOrd="1" destOrd="0" presId="urn:microsoft.com/office/officeart/2008/layout/LinedList"/>
    <dgm:cxn modelId="{E7BAD855-84EF-42F8-93B7-9E543D607736}" type="presParOf" srcId="{8A0C5257-667C-4879-AB13-42BA0AACCB22}" destId="{04BDE169-A29F-4AD9-A1D3-2A98F7B6C47A}" srcOrd="2" destOrd="0" presId="urn:microsoft.com/office/officeart/2008/layout/LinedList"/>
    <dgm:cxn modelId="{F6DE9483-76A5-44CD-98DA-D115C003969C}" type="presParOf" srcId="{8A0C5257-667C-4879-AB13-42BA0AACCB22}" destId="{2FCAA5FB-0206-45C5-9D8D-45418D4F3632}" srcOrd="3" destOrd="0" presId="urn:microsoft.com/office/officeart/2008/layout/LinedList"/>
    <dgm:cxn modelId="{7786E5B5-A926-47D0-BE0B-CCDC7C716442}" type="presParOf" srcId="{2FCAA5FB-0206-45C5-9D8D-45418D4F3632}" destId="{91491B32-A582-4A8F-A2A4-90840A9718DE}" srcOrd="0" destOrd="0" presId="urn:microsoft.com/office/officeart/2008/layout/LinedList"/>
    <dgm:cxn modelId="{0F7C584C-A40B-485C-91D5-42C0F8A98DE0}" type="presParOf" srcId="{2FCAA5FB-0206-45C5-9D8D-45418D4F3632}" destId="{72CCAB76-7326-4B48-84C1-2B22039F72B3}" srcOrd="1" destOrd="0" presId="urn:microsoft.com/office/officeart/2008/layout/LinedList"/>
    <dgm:cxn modelId="{0E8FCBEF-0300-4790-82FA-26A48ECEB250}" type="presParOf" srcId="{8A0C5257-667C-4879-AB13-42BA0AACCB22}" destId="{1CFDDBEE-5ABE-4773-A894-6BAD0985E4F0}" srcOrd="4" destOrd="0" presId="urn:microsoft.com/office/officeart/2008/layout/LinedList"/>
    <dgm:cxn modelId="{65D5A0E0-D2B0-4D1F-9E89-0794E30614F1}" type="presParOf" srcId="{8A0C5257-667C-4879-AB13-42BA0AACCB22}" destId="{1D67F4CD-4DDB-4CD2-8CD4-978BC1A56CD8}" srcOrd="5" destOrd="0" presId="urn:microsoft.com/office/officeart/2008/layout/LinedList"/>
    <dgm:cxn modelId="{3D87DCC8-B221-466A-BFA7-438F2B6C3EA4}" type="presParOf" srcId="{1D67F4CD-4DDB-4CD2-8CD4-978BC1A56CD8}" destId="{331EAA07-B2D2-4818-94A3-FA32955F174E}" srcOrd="0" destOrd="0" presId="urn:microsoft.com/office/officeart/2008/layout/LinedList"/>
    <dgm:cxn modelId="{22717F88-F0C6-418F-93B7-FFF4ECD00E9D}" type="presParOf" srcId="{1D67F4CD-4DDB-4CD2-8CD4-978BC1A56CD8}" destId="{91737280-3F28-491C-993D-DEE264369F0D}" srcOrd="1" destOrd="0" presId="urn:microsoft.com/office/officeart/2008/layout/LinedList"/>
    <dgm:cxn modelId="{B270D7F5-0BD3-4E7D-B3FD-6DCD703E3EAC}" type="presParOf" srcId="{8A0C5257-667C-4879-AB13-42BA0AACCB22}" destId="{F0E75882-5431-4CE0-8970-3E2A9C1F9E2F}" srcOrd="6" destOrd="0" presId="urn:microsoft.com/office/officeart/2008/layout/LinedList"/>
    <dgm:cxn modelId="{AD6A86AE-577E-4E66-ADC0-52556EBD659F}" type="presParOf" srcId="{8A0C5257-667C-4879-AB13-42BA0AACCB22}" destId="{61680303-C6E4-4CD0-B7A5-6AFF1A458349}" srcOrd="7" destOrd="0" presId="urn:microsoft.com/office/officeart/2008/layout/LinedList"/>
    <dgm:cxn modelId="{06BB889E-2758-48D2-9DD2-29E3BC28AFE9}" type="presParOf" srcId="{61680303-C6E4-4CD0-B7A5-6AFF1A458349}" destId="{6C52509E-E080-4FAF-94AE-229EB271995E}" srcOrd="0" destOrd="0" presId="urn:microsoft.com/office/officeart/2008/layout/LinedList"/>
    <dgm:cxn modelId="{4BCA3D4A-FEA1-49C3-A768-EFC2590F043D}" type="presParOf" srcId="{61680303-C6E4-4CD0-B7A5-6AFF1A458349}" destId="{FFD446D5-5997-42C7-9E67-53E51CE080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09506-E19F-433A-BD42-3E32F7679C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373F2DC-5ED7-4B30-8FDB-A266B4560640}">
      <dgm:prSet phldrT="[Text]"/>
      <dgm:spPr>
        <a:solidFill>
          <a:schemeClr val="tx2"/>
        </a:solidFill>
      </dgm:spPr>
      <dgm:t>
        <a:bodyPr/>
        <a:lstStyle/>
        <a:p>
          <a:r>
            <a:rPr lang="en-US" dirty="0"/>
            <a:t>Curriculum Mapping</a:t>
          </a:r>
        </a:p>
      </dgm:t>
    </dgm:pt>
    <dgm:pt modelId="{E28E5D09-7B5F-4E81-83FA-49FCAB77F95B}" type="parTrans" cxnId="{1E4E9B35-536B-44E1-BF21-85D1540174BE}">
      <dgm:prSet/>
      <dgm:spPr/>
      <dgm:t>
        <a:bodyPr/>
        <a:lstStyle/>
        <a:p>
          <a:endParaRPr lang="en-US"/>
        </a:p>
      </dgm:t>
    </dgm:pt>
    <dgm:pt modelId="{BC215CFD-FC72-4983-853C-9C0A8800C717}" type="sibTrans" cxnId="{1E4E9B35-536B-44E1-BF21-85D1540174BE}">
      <dgm:prSet/>
      <dgm:spPr/>
      <dgm:t>
        <a:bodyPr/>
        <a:lstStyle/>
        <a:p>
          <a:endParaRPr lang="en-US"/>
        </a:p>
      </dgm:t>
    </dgm:pt>
    <dgm:pt modelId="{AE910A94-3B1B-4787-82F6-BAB657AC49EA}">
      <dgm:prSet phldrT="[Text]" custT="1"/>
      <dgm:spPr>
        <a:solidFill>
          <a:schemeClr val="accent5"/>
        </a:solidFill>
      </dgm:spPr>
      <dgm:t>
        <a:bodyPr/>
        <a:lstStyle/>
        <a:p>
          <a:pPr algn="ctr"/>
          <a:r>
            <a:rPr lang="en-US" sz="1600" dirty="0"/>
            <a:t>Strategic Planning</a:t>
          </a:r>
        </a:p>
      </dgm:t>
    </dgm:pt>
    <dgm:pt modelId="{C20E01BF-3985-4AB6-AB05-D7AEB6B17B44}" type="parTrans" cxnId="{0C834D66-34D3-418D-93A8-D035E2B31E37}">
      <dgm:prSet/>
      <dgm:spPr/>
      <dgm:t>
        <a:bodyPr/>
        <a:lstStyle/>
        <a:p>
          <a:endParaRPr lang="en-US"/>
        </a:p>
      </dgm:t>
    </dgm:pt>
    <dgm:pt modelId="{1AFED5A8-E86B-4CAE-A975-CA4D22BE1B10}" type="sibTrans" cxnId="{0C834D66-34D3-418D-93A8-D035E2B31E37}">
      <dgm:prSet/>
      <dgm:spPr/>
      <dgm:t>
        <a:bodyPr/>
        <a:lstStyle/>
        <a:p>
          <a:endParaRPr lang="en-US"/>
        </a:p>
      </dgm:t>
    </dgm:pt>
    <dgm:pt modelId="{9AAB8325-F3A0-4407-9EAC-A0F2854D2A6D}">
      <dgm:prSet phldrT="[Text]" custT="1"/>
      <dgm:spPr>
        <a:solidFill>
          <a:schemeClr val="accent2"/>
        </a:solidFill>
      </dgm:spPr>
      <dgm:t>
        <a:bodyPr/>
        <a:lstStyle/>
        <a:p>
          <a:pPr algn="ctr"/>
          <a:r>
            <a:rPr lang="en-US" sz="1600" dirty="0"/>
            <a:t>Curriculum &amp; Assessment</a:t>
          </a:r>
        </a:p>
      </dgm:t>
    </dgm:pt>
    <dgm:pt modelId="{049B55CA-B623-40BD-A2A4-AA9BE90BB77D}" type="parTrans" cxnId="{0E081F49-9C93-4AC0-B47F-AFB6A109B0BA}">
      <dgm:prSet/>
      <dgm:spPr/>
      <dgm:t>
        <a:bodyPr/>
        <a:lstStyle/>
        <a:p>
          <a:endParaRPr lang="en-US"/>
        </a:p>
      </dgm:t>
    </dgm:pt>
    <dgm:pt modelId="{6C4464A9-C7C7-4627-BFC7-6A9025BB484C}" type="sibTrans" cxnId="{0E081F49-9C93-4AC0-B47F-AFB6A109B0BA}">
      <dgm:prSet/>
      <dgm:spPr/>
      <dgm:t>
        <a:bodyPr/>
        <a:lstStyle/>
        <a:p>
          <a:endParaRPr lang="en-US"/>
        </a:p>
      </dgm:t>
    </dgm:pt>
    <dgm:pt modelId="{9AA452CB-A03A-461D-A066-66BC1A9D5F97}">
      <dgm:prSet phldrT="[Text]"/>
      <dgm:spPr>
        <a:solidFill>
          <a:schemeClr val="accent5"/>
        </a:solidFill>
      </dgm:spPr>
      <dgm:t>
        <a:bodyPr/>
        <a:lstStyle/>
        <a:p>
          <a:pPr algn="ctr"/>
          <a:r>
            <a:rPr lang="en-US" dirty="0"/>
            <a:t>Institutional</a:t>
          </a:r>
        </a:p>
      </dgm:t>
    </dgm:pt>
    <dgm:pt modelId="{C0EED885-945F-4776-90D5-32CE7C8A8BFF}" type="parTrans" cxnId="{D5954E3C-1C3F-40D5-9F10-2CB7166E328F}">
      <dgm:prSet/>
      <dgm:spPr/>
      <dgm:t>
        <a:bodyPr/>
        <a:lstStyle/>
        <a:p>
          <a:endParaRPr lang="en-US"/>
        </a:p>
      </dgm:t>
    </dgm:pt>
    <dgm:pt modelId="{EF19A62C-0A3F-4F25-90C1-0A8B12B7C15E}" type="sibTrans" cxnId="{D5954E3C-1C3F-40D5-9F10-2CB7166E328F}">
      <dgm:prSet/>
      <dgm:spPr/>
      <dgm:t>
        <a:bodyPr/>
        <a:lstStyle/>
        <a:p>
          <a:endParaRPr lang="en-US"/>
        </a:p>
      </dgm:t>
    </dgm:pt>
    <dgm:pt modelId="{D9009541-ED94-4464-84B0-82DDA3A27215}">
      <dgm:prSet phldrT="[Text]"/>
      <dgm:spPr>
        <a:solidFill>
          <a:schemeClr val="accent2"/>
        </a:solidFill>
      </dgm:spPr>
      <dgm:t>
        <a:bodyPr/>
        <a:lstStyle/>
        <a:p>
          <a:pPr algn="ctr"/>
          <a:r>
            <a:rPr lang="en-US" dirty="0"/>
            <a:t>Communication</a:t>
          </a:r>
        </a:p>
      </dgm:t>
    </dgm:pt>
    <dgm:pt modelId="{4DC274B3-A10D-4003-BA4C-9D7BA692BAB1}" type="parTrans" cxnId="{5EA4CA13-D7C2-4B02-ADA3-FF1EBBDF2CF8}">
      <dgm:prSet/>
      <dgm:spPr/>
      <dgm:t>
        <a:bodyPr/>
        <a:lstStyle/>
        <a:p>
          <a:endParaRPr lang="en-US"/>
        </a:p>
      </dgm:t>
    </dgm:pt>
    <dgm:pt modelId="{71D1F84D-2F6E-4C3B-83CC-7194F401515D}" type="sibTrans" cxnId="{5EA4CA13-D7C2-4B02-ADA3-FF1EBBDF2CF8}">
      <dgm:prSet/>
      <dgm:spPr/>
      <dgm:t>
        <a:bodyPr/>
        <a:lstStyle/>
        <a:p>
          <a:endParaRPr lang="en-US"/>
        </a:p>
      </dgm:t>
    </dgm:pt>
    <dgm:pt modelId="{DB7EC237-D238-4E83-8803-23C7FF48D08B}">
      <dgm:prSet phldrT="[Text]" custT="1"/>
      <dgm:spPr>
        <a:solidFill>
          <a:schemeClr val="accent5"/>
        </a:solidFill>
      </dgm:spPr>
      <dgm:t>
        <a:bodyPr/>
        <a:lstStyle/>
        <a:p>
          <a:pPr algn="l"/>
          <a:r>
            <a:rPr lang="en-US" sz="1100" dirty="0"/>
            <a:t>Identify saturation &amp; gaps</a:t>
          </a:r>
        </a:p>
      </dgm:t>
    </dgm:pt>
    <dgm:pt modelId="{44CD2DCF-F02F-4BCD-BD8A-CCA3831E9528}" type="parTrans" cxnId="{6379D3D3-2835-4DA4-93DC-2DCE41D68B20}">
      <dgm:prSet/>
      <dgm:spPr/>
      <dgm:t>
        <a:bodyPr/>
        <a:lstStyle/>
        <a:p>
          <a:endParaRPr lang="en-US"/>
        </a:p>
      </dgm:t>
    </dgm:pt>
    <dgm:pt modelId="{38D02861-86BD-4C9E-B3C7-D8B3F5CB445D}" type="sibTrans" cxnId="{6379D3D3-2835-4DA4-93DC-2DCE41D68B20}">
      <dgm:prSet/>
      <dgm:spPr/>
      <dgm:t>
        <a:bodyPr/>
        <a:lstStyle/>
        <a:p>
          <a:endParaRPr lang="en-US"/>
        </a:p>
      </dgm:t>
    </dgm:pt>
    <dgm:pt modelId="{CCA770B3-D7FC-46D6-8508-38ACD2FF2733}">
      <dgm:prSet phldrT="[Text]" custT="1"/>
      <dgm:spPr>
        <a:solidFill>
          <a:schemeClr val="accent5"/>
        </a:solidFill>
      </dgm:spPr>
      <dgm:t>
        <a:bodyPr/>
        <a:lstStyle/>
        <a:p>
          <a:pPr algn="l"/>
          <a:r>
            <a:rPr lang="en-US" sz="1100" dirty="0"/>
            <a:t>Quick link to faculty expertise and coverage (evidence for hiring needs)</a:t>
          </a:r>
        </a:p>
      </dgm:t>
    </dgm:pt>
    <dgm:pt modelId="{726D631A-6622-4DC8-9971-4387D69E1FB4}" type="parTrans" cxnId="{5A9E4595-1F63-423A-9C3E-0E61F4072A7F}">
      <dgm:prSet/>
      <dgm:spPr/>
      <dgm:t>
        <a:bodyPr/>
        <a:lstStyle/>
        <a:p>
          <a:endParaRPr lang="en-US"/>
        </a:p>
      </dgm:t>
    </dgm:pt>
    <dgm:pt modelId="{A98C1857-F9A6-45A7-AFD2-D1D8167205C1}" type="sibTrans" cxnId="{5A9E4595-1F63-423A-9C3E-0E61F4072A7F}">
      <dgm:prSet/>
      <dgm:spPr/>
      <dgm:t>
        <a:bodyPr/>
        <a:lstStyle/>
        <a:p>
          <a:endParaRPr lang="en-US"/>
        </a:p>
      </dgm:t>
    </dgm:pt>
    <dgm:pt modelId="{40F5BD13-6876-4A60-A824-1DE06E981D98}">
      <dgm:prSet/>
      <dgm:spPr>
        <a:solidFill>
          <a:schemeClr val="accent2"/>
        </a:solidFill>
      </dgm:spPr>
      <dgm:t>
        <a:bodyPr/>
        <a:lstStyle/>
        <a:p>
          <a:pPr algn="l"/>
          <a:r>
            <a:rPr lang="en-US" dirty="0"/>
            <a:t>Improve Advising Services</a:t>
          </a:r>
        </a:p>
      </dgm:t>
    </dgm:pt>
    <dgm:pt modelId="{5E58678F-11C0-41A0-803B-DA0290AB4E84}" type="parTrans" cxnId="{DE2CC039-90FF-400D-B972-7733434026DC}">
      <dgm:prSet/>
      <dgm:spPr/>
      <dgm:t>
        <a:bodyPr/>
        <a:lstStyle/>
        <a:p>
          <a:endParaRPr lang="en-US"/>
        </a:p>
      </dgm:t>
    </dgm:pt>
    <dgm:pt modelId="{C428B9E8-BC6A-4111-B358-66681129C82E}" type="sibTrans" cxnId="{DE2CC039-90FF-400D-B972-7733434026DC}">
      <dgm:prSet/>
      <dgm:spPr/>
      <dgm:t>
        <a:bodyPr/>
        <a:lstStyle/>
        <a:p>
          <a:endParaRPr lang="en-US"/>
        </a:p>
      </dgm:t>
    </dgm:pt>
    <dgm:pt modelId="{9D3B7E8B-1C74-4D2C-AA2C-5EED6C81BA3D}">
      <dgm:prSet/>
      <dgm:spPr>
        <a:solidFill>
          <a:schemeClr val="accent2"/>
        </a:solidFill>
      </dgm:spPr>
      <dgm:t>
        <a:bodyPr/>
        <a:lstStyle/>
        <a:p>
          <a:pPr algn="l"/>
          <a:r>
            <a:rPr lang="en-US" dirty="0"/>
            <a:t>Marketing for Students</a:t>
          </a:r>
        </a:p>
      </dgm:t>
    </dgm:pt>
    <dgm:pt modelId="{B4082DBC-55EA-408D-A2F4-0FD46E6DD184}" type="parTrans" cxnId="{F1A90E77-218E-4A69-B929-D205C740FEB6}">
      <dgm:prSet/>
      <dgm:spPr/>
      <dgm:t>
        <a:bodyPr/>
        <a:lstStyle/>
        <a:p>
          <a:endParaRPr lang="en-US"/>
        </a:p>
      </dgm:t>
    </dgm:pt>
    <dgm:pt modelId="{86B149F4-8335-4BC0-B67C-54ADC5F819EF}" type="sibTrans" cxnId="{F1A90E77-218E-4A69-B929-D205C740FEB6}">
      <dgm:prSet/>
      <dgm:spPr/>
      <dgm:t>
        <a:bodyPr/>
        <a:lstStyle/>
        <a:p>
          <a:endParaRPr lang="en-US"/>
        </a:p>
      </dgm:t>
    </dgm:pt>
    <dgm:pt modelId="{4211B4EB-AFD2-4FD8-9C14-57781A2BE3D0}">
      <dgm:prSet/>
      <dgm:spPr>
        <a:solidFill>
          <a:schemeClr val="accent2"/>
        </a:solidFill>
      </dgm:spPr>
      <dgm:t>
        <a:bodyPr/>
        <a:lstStyle/>
        <a:p>
          <a:pPr algn="l"/>
          <a:r>
            <a:rPr lang="en-US" dirty="0"/>
            <a:t>Increase instructor understanding how their courses are positioned  </a:t>
          </a:r>
        </a:p>
      </dgm:t>
    </dgm:pt>
    <dgm:pt modelId="{FBDAFE29-1272-4039-8222-501D9D59738B}" type="parTrans" cxnId="{DEBD9E06-4DE7-4DE1-80DD-0456988AE4CD}">
      <dgm:prSet/>
      <dgm:spPr/>
      <dgm:t>
        <a:bodyPr/>
        <a:lstStyle/>
        <a:p>
          <a:endParaRPr lang="en-US"/>
        </a:p>
      </dgm:t>
    </dgm:pt>
    <dgm:pt modelId="{02A9F2DD-A60D-44E4-8044-1F7DC0653FD0}" type="sibTrans" cxnId="{DEBD9E06-4DE7-4DE1-80DD-0456988AE4CD}">
      <dgm:prSet/>
      <dgm:spPr/>
      <dgm:t>
        <a:bodyPr/>
        <a:lstStyle/>
        <a:p>
          <a:endParaRPr lang="en-US"/>
        </a:p>
      </dgm:t>
    </dgm:pt>
    <dgm:pt modelId="{95DB675A-485E-49C2-87FB-3D2B5B1CB92A}">
      <dgm:prSet phldrT="[Text]" custT="1"/>
      <dgm:spPr>
        <a:solidFill>
          <a:schemeClr val="accent2"/>
        </a:solidFill>
      </dgm:spPr>
      <dgm:t>
        <a:bodyPr/>
        <a:lstStyle/>
        <a:p>
          <a:pPr algn="l"/>
          <a:r>
            <a:rPr lang="en-US" sz="1100" dirty="0"/>
            <a:t>Support planning of new curriculum development</a:t>
          </a:r>
        </a:p>
      </dgm:t>
    </dgm:pt>
    <dgm:pt modelId="{53C4E632-FE04-4511-B34E-A754AE37A2D9}" type="parTrans" cxnId="{0244D96E-EFCE-442E-B6EB-330A38C1CA77}">
      <dgm:prSet/>
      <dgm:spPr/>
      <dgm:t>
        <a:bodyPr/>
        <a:lstStyle/>
        <a:p>
          <a:endParaRPr lang="en-US"/>
        </a:p>
      </dgm:t>
    </dgm:pt>
    <dgm:pt modelId="{87244A4C-4B07-478C-A0F7-7E4EED480651}" type="sibTrans" cxnId="{0244D96E-EFCE-442E-B6EB-330A38C1CA77}">
      <dgm:prSet/>
      <dgm:spPr/>
      <dgm:t>
        <a:bodyPr/>
        <a:lstStyle/>
        <a:p>
          <a:endParaRPr lang="en-US"/>
        </a:p>
      </dgm:t>
    </dgm:pt>
    <dgm:pt modelId="{5AF16404-F8BD-4F1D-BB59-3F31950CFC22}">
      <dgm:prSet custT="1"/>
      <dgm:spPr>
        <a:solidFill>
          <a:schemeClr val="accent2"/>
        </a:solidFill>
      </dgm:spPr>
      <dgm:t>
        <a:bodyPr/>
        <a:lstStyle/>
        <a:p>
          <a:pPr algn="l"/>
          <a:r>
            <a:rPr lang="en-US" sz="1100" dirty="0"/>
            <a:t>Support sequencing &amp; flow</a:t>
          </a:r>
        </a:p>
      </dgm:t>
    </dgm:pt>
    <dgm:pt modelId="{6B504F13-72A9-48C2-8B8F-9EF792E2E02A}" type="parTrans" cxnId="{652D597E-79F5-4239-BC76-287FC1924083}">
      <dgm:prSet/>
      <dgm:spPr/>
      <dgm:t>
        <a:bodyPr/>
        <a:lstStyle/>
        <a:p>
          <a:endParaRPr lang="en-US"/>
        </a:p>
      </dgm:t>
    </dgm:pt>
    <dgm:pt modelId="{0519702A-B778-4543-85F9-8D5989139C46}" type="sibTrans" cxnId="{652D597E-79F5-4239-BC76-287FC1924083}">
      <dgm:prSet/>
      <dgm:spPr/>
      <dgm:t>
        <a:bodyPr/>
        <a:lstStyle/>
        <a:p>
          <a:endParaRPr lang="en-US"/>
        </a:p>
      </dgm:t>
    </dgm:pt>
    <dgm:pt modelId="{F5DA8F3D-457E-4959-B27A-3AD1D1BA8388}">
      <dgm:prSet custT="1"/>
      <dgm:spPr>
        <a:solidFill>
          <a:schemeClr val="accent2"/>
        </a:solidFill>
      </dgm:spPr>
      <dgm:t>
        <a:bodyPr/>
        <a:lstStyle/>
        <a:p>
          <a:pPr algn="l"/>
          <a:r>
            <a:rPr lang="en-US" sz="1100" dirty="0"/>
            <a:t>Simplify and elevate assessment</a:t>
          </a:r>
        </a:p>
      </dgm:t>
    </dgm:pt>
    <dgm:pt modelId="{EBEAF7C1-DE07-491C-9DC2-9DBD420F67BC}" type="parTrans" cxnId="{3888C9D5-013E-47F8-9393-BBE558D51EB7}">
      <dgm:prSet/>
      <dgm:spPr/>
      <dgm:t>
        <a:bodyPr/>
        <a:lstStyle/>
        <a:p>
          <a:endParaRPr lang="en-US"/>
        </a:p>
      </dgm:t>
    </dgm:pt>
    <dgm:pt modelId="{21606786-8F95-4387-9CFC-3FBA0DFB8C23}" type="sibTrans" cxnId="{3888C9D5-013E-47F8-9393-BBE558D51EB7}">
      <dgm:prSet/>
      <dgm:spPr/>
      <dgm:t>
        <a:bodyPr/>
        <a:lstStyle/>
        <a:p>
          <a:endParaRPr lang="en-US"/>
        </a:p>
      </dgm:t>
    </dgm:pt>
    <dgm:pt modelId="{8F7EC4E6-BE31-44C9-AD3B-E2B522C957C2}">
      <dgm:prSet custT="1"/>
      <dgm:spPr>
        <a:solidFill>
          <a:schemeClr val="accent2"/>
        </a:solidFill>
      </dgm:spPr>
      <dgm:t>
        <a:bodyPr/>
        <a:lstStyle/>
        <a:p>
          <a:pPr algn="l"/>
          <a:r>
            <a:rPr lang="en-US" sz="1100" dirty="0"/>
            <a:t>Creates vertical &amp; horizontal alignment</a:t>
          </a:r>
        </a:p>
      </dgm:t>
    </dgm:pt>
    <dgm:pt modelId="{4FE7E1BB-EF83-4BA5-BFDB-83E0EC962911}" type="parTrans" cxnId="{EEA2B4BA-8ECA-492F-8A6F-CA4BC25C1A83}">
      <dgm:prSet/>
      <dgm:spPr/>
      <dgm:t>
        <a:bodyPr/>
        <a:lstStyle/>
        <a:p>
          <a:endParaRPr lang="en-US"/>
        </a:p>
      </dgm:t>
    </dgm:pt>
    <dgm:pt modelId="{ED95DF64-B586-46AD-9796-E6980393F55F}" type="sibTrans" cxnId="{EEA2B4BA-8ECA-492F-8A6F-CA4BC25C1A83}">
      <dgm:prSet/>
      <dgm:spPr/>
      <dgm:t>
        <a:bodyPr/>
        <a:lstStyle/>
        <a:p>
          <a:endParaRPr lang="en-US"/>
        </a:p>
      </dgm:t>
    </dgm:pt>
    <dgm:pt modelId="{5661BCAF-64F9-4CBB-ABED-4BDDAE86B0D9}">
      <dgm:prSet phldrT="[Text]" custT="1"/>
      <dgm:spPr>
        <a:solidFill>
          <a:schemeClr val="accent5"/>
        </a:solidFill>
      </dgm:spPr>
      <dgm:t>
        <a:bodyPr/>
        <a:lstStyle/>
        <a:p>
          <a:pPr algn="l"/>
          <a:r>
            <a:rPr lang="en-US" sz="1100" dirty="0"/>
            <a:t>Monitor changes across time</a:t>
          </a:r>
        </a:p>
      </dgm:t>
    </dgm:pt>
    <dgm:pt modelId="{F615B7AE-71AB-4D3A-85BB-2B3ECE8F8899}" type="parTrans" cxnId="{5F9C1A0E-85A6-4C70-BA99-32BA6C524C68}">
      <dgm:prSet/>
      <dgm:spPr/>
      <dgm:t>
        <a:bodyPr/>
        <a:lstStyle/>
        <a:p>
          <a:endParaRPr lang="en-US"/>
        </a:p>
      </dgm:t>
    </dgm:pt>
    <dgm:pt modelId="{622D717D-B82E-47AE-8374-383CD5C31CD6}" type="sibTrans" cxnId="{5F9C1A0E-85A6-4C70-BA99-32BA6C524C68}">
      <dgm:prSet/>
      <dgm:spPr/>
      <dgm:t>
        <a:bodyPr/>
        <a:lstStyle/>
        <a:p>
          <a:endParaRPr lang="en-US"/>
        </a:p>
      </dgm:t>
    </dgm:pt>
    <dgm:pt modelId="{019F3734-1E2D-4A23-84DE-BCD99BCB2544}">
      <dgm:prSet phldrT="[Text]" custT="1"/>
      <dgm:spPr>
        <a:solidFill>
          <a:schemeClr val="accent5"/>
        </a:solidFill>
      </dgm:spPr>
      <dgm:t>
        <a:bodyPr/>
        <a:lstStyle/>
        <a:p>
          <a:pPr algn="l"/>
          <a:r>
            <a:rPr lang="en-US" sz="1100" dirty="0"/>
            <a:t>Support new concentrations &amp; degrees</a:t>
          </a:r>
        </a:p>
      </dgm:t>
    </dgm:pt>
    <dgm:pt modelId="{CF257EAB-C7E7-4FD8-A937-9AD953278126}" type="parTrans" cxnId="{93BF6FD5-1C95-4572-B905-5350A900BDD8}">
      <dgm:prSet/>
      <dgm:spPr/>
      <dgm:t>
        <a:bodyPr/>
        <a:lstStyle/>
        <a:p>
          <a:endParaRPr lang="en-US"/>
        </a:p>
      </dgm:t>
    </dgm:pt>
    <dgm:pt modelId="{E35D68C4-651B-41B7-BE1E-A86EEE680CDC}" type="sibTrans" cxnId="{93BF6FD5-1C95-4572-B905-5350A900BDD8}">
      <dgm:prSet/>
      <dgm:spPr/>
      <dgm:t>
        <a:bodyPr/>
        <a:lstStyle/>
        <a:p>
          <a:endParaRPr lang="en-US"/>
        </a:p>
      </dgm:t>
    </dgm:pt>
    <dgm:pt modelId="{EF6ADFB6-2812-42E4-AA2B-A312094C23CE}">
      <dgm:prSet/>
      <dgm:spPr>
        <a:solidFill>
          <a:schemeClr val="accent5"/>
        </a:solidFill>
      </dgm:spPr>
      <dgm:t>
        <a:bodyPr/>
        <a:lstStyle/>
        <a:p>
          <a:pPr algn="l"/>
          <a:r>
            <a:rPr lang="en-US" dirty="0"/>
            <a:t>Inform initiatives</a:t>
          </a:r>
        </a:p>
      </dgm:t>
    </dgm:pt>
    <dgm:pt modelId="{19CBCC71-E6B6-4AAC-AB80-A9B233A8AC1C}" type="parTrans" cxnId="{CFFD0E16-3455-4E55-B816-6E2B3A1F0AE9}">
      <dgm:prSet/>
      <dgm:spPr/>
      <dgm:t>
        <a:bodyPr/>
        <a:lstStyle/>
        <a:p>
          <a:endParaRPr lang="en-US"/>
        </a:p>
      </dgm:t>
    </dgm:pt>
    <dgm:pt modelId="{61690041-8790-4608-9EEB-2712EC2568E0}" type="sibTrans" cxnId="{CFFD0E16-3455-4E55-B816-6E2B3A1F0AE9}">
      <dgm:prSet/>
      <dgm:spPr/>
      <dgm:t>
        <a:bodyPr/>
        <a:lstStyle/>
        <a:p>
          <a:endParaRPr lang="en-US"/>
        </a:p>
      </dgm:t>
    </dgm:pt>
    <dgm:pt modelId="{51D999B4-213B-41FB-BEE4-B4D7BEE50D12}">
      <dgm:prSet/>
      <dgm:spPr>
        <a:solidFill>
          <a:schemeClr val="accent5"/>
        </a:solidFill>
      </dgm:spPr>
      <dgm:t>
        <a:bodyPr/>
        <a:lstStyle/>
        <a:p>
          <a:pPr algn="l"/>
          <a:r>
            <a:rPr lang="en-US" dirty="0"/>
            <a:t>Support the development of interdisciplinary structures</a:t>
          </a:r>
        </a:p>
      </dgm:t>
    </dgm:pt>
    <dgm:pt modelId="{4B3EE5A3-1EDB-4BFA-BAEA-61824DC226ED}" type="parTrans" cxnId="{BE86A207-AEF7-40F5-B2E8-284EBE61D935}">
      <dgm:prSet/>
      <dgm:spPr/>
      <dgm:t>
        <a:bodyPr/>
        <a:lstStyle/>
        <a:p>
          <a:endParaRPr lang="en-US"/>
        </a:p>
      </dgm:t>
    </dgm:pt>
    <dgm:pt modelId="{030829D1-2213-44CF-A248-015453ED2A7F}" type="sibTrans" cxnId="{BE86A207-AEF7-40F5-B2E8-284EBE61D935}">
      <dgm:prSet/>
      <dgm:spPr/>
      <dgm:t>
        <a:bodyPr/>
        <a:lstStyle/>
        <a:p>
          <a:endParaRPr lang="en-US"/>
        </a:p>
      </dgm:t>
    </dgm:pt>
    <dgm:pt modelId="{9411E587-63FD-4FEE-9CBE-14562323F8DA}">
      <dgm:prSet/>
      <dgm:spPr>
        <a:solidFill>
          <a:schemeClr val="accent5"/>
        </a:solidFill>
      </dgm:spPr>
      <dgm:t>
        <a:bodyPr/>
        <a:lstStyle/>
        <a:p>
          <a:pPr algn="l"/>
          <a:r>
            <a:rPr lang="en-US" dirty="0"/>
            <a:t>Support accreditation </a:t>
          </a:r>
        </a:p>
      </dgm:t>
    </dgm:pt>
    <dgm:pt modelId="{A0FDA07E-B101-45AF-B8BC-D06C710A690C}" type="parTrans" cxnId="{65877721-1DDF-4C30-95B1-0E59E7E54828}">
      <dgm:prSet/>
      <dgm:spPr/>
      <dgm:t>
        <a:bodyPr/>
        <a:lstStyle/>
        <a:p>
          <a:endParaRPr lang="en-US"/>
        </a:p>
      </dgm:t>
    </dgm:pt>
    <dgm:pt modelId="{0D365ABA-3AF5-4C65-8153-DF5D54E518FD}" type="sibTrans" cxnId="{65877721-1DDF-4C30-95B1-0E59E7E54828}">
      <dgm:prSet/>
      <dgm:spPr/>
      <dgm:t>
        <a:bodyPr/>
        <a:lstStyle/>
        <a:p>
          <a:endParaRPr lang="en-US"/>
        </a:p>
      </dgm:t>
    </dgm:pt>
    <dgm:pt modelId="{9AD16A2A-AF47-49DC-81A1-3919458A17C2}">
      <dgm:prSet/>
      <dgm:spPr>
        <a:solidFill>
          <a:schemeClr val="accent5"/>
        </a:solidFill>
      </dgm:spPr>
      <dgm:t>
        <a:bodyPr/>
        <a:lstStyle/>
        <a:p>
          <a:pPr algn="l"/>
          <a:r>
            <a:rPr lang="en-US" dirty="0"/>
            <a:t>Support APR self-study</a:t>
          </a:r>
        </a:p>
      </dgm:t>
    </dgm:pt>
    <dgm:pt modelId="{297C5C3A-A4E5-460D-813E-0641940C49EB}" type="parTrans" cxnId="{008286B0-F88B-4DD1-BD50-9527D10F6C81}">
      <dgm:prSet/>
      <dgm:spPr/>
      <dgm:t>
        <a:bodyPr/>
        <a:lstStyle/>
        <a:p>
          <a:endParaRPr lang="en-US"/>
        </a:p>
      </dgm:t>
    </dgm:pt>
    <dgm:pt modelId="{36C35E83-90FC-49CD-9DDF-9C3A37121919}" type="sibTrans" cxnId="{008286B0-F88B-4DD1-BD50-9527D10F6C81}">
      <dgm:prSet/>
      <dgm:spPr/>
      <dgm:t>
        <a:bodyPr/>
        <a:lstStyle/>
        <a:p>
          <a:endParaRPr lang="en-US"/>
        </a:p>
      </dgm:t>
    </dgm:pt>
    <dgm:pt modelId="{D4C1A8A9-23AF-443C-B994-E989E9DFB3F1}" type="pres">
      <dgm:prSet presAssocID="{0B209506-E19F-433A-BD42-3E32F7679C25}" presName="Name0" presStyleCnt="0">
        <dgm:presLayoutVars>
          <dgm:chMax val="1"/>
          <dgm:dir/>
          <dgm:animLvl val="ctr"/>
          <dgm:resizeHandles val="exact"/>
        </dgm:presLayoutVars>
      </dgm:prSet>
      <dgm:spPr/>
    </dgm:pt>
    <dgm:pt modelId="{D611E0C9-244F-42A0-B60B-937A71B5C394}" type="pres">
      <dgm:prSet presAssocID="{0373F2DC-5ED7-4B30-8FDB-A266B4560640}" presName="centerShape" presStyleLbl="node0" presStyleIdx="0" presStyleCnt="1" custScaleX="73483" custScaleY="73792"/>
      <dgm:spPr/>
    </dgm:pt>
    <dgm:pt modelId="{EC2E752F-AF77-4CE1-AC8C-476FF92CB6E2}" type="pres">
      <dgm:prSet presAssocID="{AE910A94-3B1B-4787-82F6-BAB657AC49EA}" presName="node" presStyleLbl="node1" presStyleIdx="0" presStyleCnt="4" custScaleX="171473" custScaleY="167055" custRadScaleRad="92620" custRadScaleInc="-2178">
        <dgm:presLayoutVars>
          <dgm:bulletEnabled val="1"/>
        </dgm:presLayoutVars>
      </dgm:prSet>
      <dgm:spPr/>
    </dgm:pt>
    <dgm:pt modelId="{FCCFD24F-3CA0-41F4-B024-D2D94FFCA81E}" type="pres">
      <dgm:prSet presAssocID="{AE910A94-3B1B-4787-82F6-BAB657AC49EA}" presName="dummy" presStyleCnt="0"/>
      <dgm:spPr/>
    </dgm:pt>
    <dgm:pt modelId="{C9FE1820-4193-4E4F-9C0A-ABC1846BFC5C}" type="pres">
      <dgm:prSet presAssocID="{1AFED5A8-E86B-4CAE-A975-CA4D22BE1B10}" presName="sibTrans" presStyleLbl="sibTrans2D1" presStyleIdx="0" presStyleCnt="4"/>
      <dgm:spPr/>
    </dgm:pt>
    <dgm:pt modelId="{288E6E90-CDE8-4BE9-A421-C6BBA0C2B242}" type="pres">
      <dgm:prSet presAssocID="{9AAB8325-F3A0-4407-9EAC-A0F2854D2A6D}" presName="node" presStyleLbl="node1" presStyleIdx="1" presStyleCnt="4" custScaleX="170635" custScaleY="166883" custRadScaleRad="92976" custRadScaleInc="5573">
        <dgm:presLayoutVars>
          <dgm:bulletEnabled val="1"/>
        </dgm:presLayoutVars>
      </dgm:prSet>
      <dgm:spPr/>
    </dgm:pt>
    <dgm:pt modelId="{2383304C-E348-48E4-8893-948FCC338603}" type="pres">
      <dgm:prSet presAssocID="{9AAB8325-F3A0-4407-9EAC-A0F2854D2A6D}" presName="dummy" presStyleCnt="0"/>
      <dgm:spPr/>
    </dgm:pt>
    <dgm:pt modelId="{61D63A1E-2C42-4BC7-BC5A-AA5B7DE89FFD}" type="pres">
      <dgm:prSet presAssocID="{6C4464A9-C7C7-4627-BFC7-6A9025BB484C}" presName="sibTrans" presStyleLbl="sibTrans2D1" presStyleIdx="1" presStyleCnt="4"/>
      <dgm:spPr/>
    </dgm:pt>
    <dgm:pt modelId="{95CB326B-556A-4F3E-B37D-69C9EADB8106}" type="pres">
      <dgm:prSet presAssocID="{9AA452CB-A03A-461D-A066-66BC1A9D5F97}" presName="node" presStyleLbl="node1" presStyleIdx="2" presStyleCnt="4" custScaleX="171357" custScaleY="167674" custRadScaleRad="93518" custRadScaleInc="311">
        <dgm:presLayoutVars>
          <dgm:bulletEnabled val="1"/>
        </dgm:presLayoutVars>
      </dgm:prSet>
      <dgm:spPr/>
    </dgm:pt>
    <dgm:pt modelId="{4BD2ACFF-BAFA-4BDF-8B57-E11B68CE157F}" type="pres">
      <dgm:prSet presAssocID="{9AA452CB-A03A-461D-A066-66BC1A9D5F97}" presName="dummy" presStyleCnt="0"/>
      <dgm:spPr/>
    </dgm:pt>
    <dgm:pt modelId="{88A0C468-EC6A-4154-B77F-34BEC18F5184}" type="pres">
      <dgm:prSet presAssocID="{EF19A62C-0A3F-4F25-90C1-0A8B12B7C15E}" presName="sibTrans" presStyleLbl="sibTrans2D1" presStyleIdx="2" presStyleCnt="4"/>
      <dgm:spPr/>
    </dgm:pt>
    <dgm:pt modelId="{38D74CBD-A5DC-41F7-A2E5-0B8A4CB1BFAA}" type="pres">
      <dgm:prSet presAssocID="{D9009541-ED94-4464-84B0-82DDA3A27215}" presName="node" presStyleLbl="node1" presStyleIdx="3" presStyleCnt="4" custScaleX="170653" custScaleY="168535" custRadScaleRad="92907" custRadScaleInc="-1197">
        <dgm:presLayoutVars>
          <dgm:bulletEnabled val="1"/>
        </dgm:presLayoutVars>
      </dgm:prSet>
      <dgm:spPr/>
    </dgm:pt>
    <dgm:pt modelId="{1B6A3F8C-2FA7-4E37-B4E1-223018D64F83}" type="pres">
      <dgm:prSet presAssocID="{D9009541-ED94-4464-84B0-82DDA3A27215}" presName="dummy" presStyleCnt="0"/>
      <dgm:spPr/>
    </dgm:pt>
    <dgm:pt modelId="{A7D4C1F3-EA1B-4E48-A121-FDA82BC13784}" type="pres">
      <dgm:prSet presAssocID="{71D1F84D-2F6E-4C3B-83CC-7194F401515D}" presName="sibTrans" presStyleLbl="sibTrans2D1" presStyleIdx="3" presStyleCnt="4"/>
      <dgm:spPr/>
    </dgm:pt>
  </dgm:ptLst>
  <dgm:cxnLst>
    <dgm:cxn modelId="{DEBD9E06-4DE7-4DE1-80DD-0456988AE4CD}" srcId="{D9009541-ED94-4464-84B0-82DDA3A27215}" destId="{4211B4EB-AFD2-4FD8-9C14-57781A2BE3D0}" srcOrd="2" destOrd="0" parTransId="{FBDAFE29-1272-4039-8222-501D9D59738B}" sibTransId="{02A9F2DD-A60D-44E4-8044-1F7DC0653FD0}"/>
    <dgm:cxn modelId="{BE86A207-AEF7-40F5-B2E8-284EBE61D935}" srcId="{9AA452CB-A03A-461D-A066-66BC1A9D5F97}" destId="{51D999B4-213B-41FB-BEE4-B4D7BEE50D12}" srcOrd="1" destOrd="0" parTransId="{4B3EE5A3-1EDB-4BFA-BAEA-61824DC226ED}" sibTransId="{030829D1-2213-44CF-A248-015453ED2A7F}"/>
    <dgm:cxn modelId="{5F9C1A0E-85A6-4C70-BA99-32BA6C524C68}" srcId="{AE910A94-3B1B-4787-82F6-BAB657AC49EA}" destId="{5661BCAF-64F9-4CBB-ABED-4BDDAE86B0D9}" srcOrd="2" destOrd="0" parTransId="{F615B7AE-71AB-4D3A-85BB-2B3ECE8F8899}" sibTransId="{622D717D-B82E-47AE-8374-383CD5C31CD6}"/>
    <dgm:cxn modelId="{BF8EED0E-ACBC-4C46-A8C3-7E1B94BBF541}" type="presOf" srcId="{71D1F84D-2F6E-4C3B-83CC-7194F401515D}" destId="{A7D4C1F3-EA1B-4E48-A121-FDA82BC13784}" srcOrd="0" destOrd="0" presId="urn:microsoft.com/office/officeart/2005/8/layout/radial6"/>
    <dgm:cxn modelId="{A9DD0B12-5872-4E88-963F-CFCBC7223B80}" type="presOf" srcId="{51D999B4-213B-41FB-BEE4-B4D7BEE50D12}" destId="{95CB326B-556A-4F3E-B37D-69C9EADB8106}" srcOrd="0" destOrd="2" presId="urn:microsoft.com/office/officeart/2005/8/layout/radial6"/>
    <dgm:cxn modelId="{5EA4CA13-D7C2-4B02-ADA3-FF1EBBDF2CF8}" srcId="{0373F2DC-5ED7-4B30-8FDB-A266B4560640}" destId="{D9009541-ED94-4464-84B0-82DDA3A27215}" srcOrd="3" destOrd="0" parTransId="{4DC274B3-A10D-4003-BA4C-9D7BA692BAB1}" sibTransId="{71D1F84D-2F6E-4C3B-83CC-7194F401515D}"/>
    <dgm:cxn modelId="{CFFD0E16-3455-4E55-B816-6E2B3A1F0AE9}" srcId="{9AA452CB-A03A-461D-A066-66BC1A9D5F97}" destId="{EF6ADFB6-2812-42E4-AA2B-A312094C23CE}" srcOrd="0" destOrd="0" parTransId="{19CBCC71-E6B6-4AAC-AB80-A9B233A8AC1C}" sibTransId="{61690041-8790-4608-9EEB-2712EC2568E0}"/>
    <dgm:cxn modelId="{4F851119-3A87-42A4-A624-D2B07F3F29DB}" type="presOf" srcId="{019F3734-1E2D-4A23-84DE-BCD99BCB2544}" destId="{EC2E752F-AF77-4CE1-AC8C-476FF92CB6E2}" srcOrd="0" destOrd="4" presId="urn:microsoft.com/office/officeart/2005/8/layout/radial6"/>
    <dgm:cxn modelId="{65877721-1DDF-4C30-95B1-0E59E7E54828}" srcId="{9AA452CB-A03A-461D-A066-66BC1A9D5F97}" destId="{9411E587-63FD-4FEE-9CBE-14562323F8DA}" srcOrd="2" destOrd="0" parTransId="{A0FDA07E-B101-45AF-B8BC-D06C710A690C}" sibTransId="{0D365ABA-3AF5-4C65-8153-DF5D54E518FD}"/>
    <dgm:cxn modelId="{4A42C322-65F4-492F-86CD-E9E641164BF9}" type="presOf" srcId="{0373F2DC-5ED7-4B30-8FDB-A266B4560640}" destId="{D611E0C9-244F-42A0-B60B-937A71B5C394}" srcOrd="0" destOrd="0" presId="urn:microsoft.com/office/officeart/2005/8/layout/radial6"/>
    <dgm:cxn modelId="{1E4E9B35-536B-44E1-BF21-85D1540174BE}" srcId="{0B209506-E19F-433A-BD42-3E32F7679C25}" destId="{0373F2DC-5ED7-4B30-8FDB-A266B4560640}" srcOrd="0" destOrd="0" parTransId="{E28E5D09-7B5F-4E81-83FA-49FCAB77F95B}" sibTransId="{BC215CFD-FC72-4983-853C-9C0A8800C717}"/>
    <dgm:cxn modelId="{DE2CC039-90FF-400D-B972-7733434026DC}" srcId="{D9009541-ED94-4464-84B0-82DDA3A27215}" destId="{40F5BD13-6876-4A60-A824-1DE06E981D98}" srcOrd="0" destOrd="0" parTransId="{5E58678F-11C0-41A0-803B-DA0290AB4E84}" sibTransId="{C428B9E8-BC6A-4111-B358-66681129C82E}"/>
    <dgm:cxn modelId="{D5954E3C-1C3F-40D5-9F10-2CB7166E328F}" srcId="{0373F2DC-5ED7-4B30-8FDB-A266B4560640}" destId="{9AA452CB-A03A-461D-A066-66BC1A9D5F97}" srcOrd="2" destOrd="0" parTransId="{C0EED885-945F-4776-90D5-32CE7C8A8BFF}" sibTransId="{EF19A62C-0A3F-4F25-90C1-0A8B12B7C15E}"/>
    <dgm:cxn modelId="{1D87923C-1C7C-4FC2-A676-E7B79DB1F23C}" type="presOf" srcId="{40F5BD13-6876-4A60-A824-1DE06E981D98}" destId="{38D74CBD-A5DC-41F7-A2E5-0B8A4CB1BFAA}" srcOrd="0" destOrd="1" presId="urn:microsoft.com/office/officeart/2005/8/layout/radial6"/>
    <dgm:cxn modelId="{2DBC003D-A419-47FC-A8D1-124F80274A42}" type="presOf" srcId="{6C4464A9-C7C7-4627-BFC7-6A9025BB484C}" destId="{61D63A1E-2C42-4BC7-BC5A-AA5B7DE89FFD}" srcOrd="0" destOrd="0" presId="urn:microsoft.com/office/officeart/2005/8/layout/radial6"/>
    <dgm:cxn modelId="{25D55A43-9013-4146-9130-8FADBF9AD2E1}" type="presOf" srcId="{AE910A94-3B1B-4787-82F6-BAB657AC49EA}" destId="{EC2E752F-AF77-4CE1-AC8C-476FF92CB6E2}" srcOrd="0" destOrd="0" presId="urn:microsoft.com/office/officeart/2005/8/layout/radial6"/>
    <dgm:cxn modelId="{0C834D66-34D3-418D-93A8-D035E2B31E37}" srcId="{0373F2DC-5ED7-4B30-8FDB-A266B4560640}" destId="{AE910A94-3B1B-4787-82F6-BAB657AC49EA}" srcOrd="0" destOrd="0" parTransId="{C20E01BF-3985-4AB6-AB05-D7AEB6B17B44}" sibTransId="{1AFED5A8-E86B-4CAE-A975-CA4D22BE1B10}"/>
    <dgm:cxn modelId="{0E081F49-9C93-4AC0-B47F-AFB6A109B0BA}" srcId="{0373F2DC-5ED7-4B30-8FDB-A266B4560640}" destId="{9AAB8325-F3A0-4407-9EAC-A0F2854D2A6D}" srcOrd="1" destOrd="0" parTransId="{049B55CA-B623-40BD-A2A4-AA9BE90BB77D}" sibTransId="{6C4464A9-C7C7-4627-BFC7-6A9025BB484C}"/>
    <dgm:cxn modelId="{9930E44B-5A40-4BF8-A87F-D11BC8459B3C}" type="presOf" srcId="{0B209506-E19F-433A-BD42-3E32F7679C25}" destId="{D4C1A8A9-23AF-443C-B994-E989E9DFB3F1}" srcOrd="0" destOrd="0" presId="urn:microsoft.com/office/officeart/2005/8/layout/radial6"/>
    <dgm:cxn modelId="{1D584E6C-4042-4454-9D72-8DBB5F75979E}" type="presOf" srcId="{9411E587-63FD-4FEE-9CBE-14562323F8DA}" destId="{95CB326B-556A-4F3E-B37D-69C9EADB8106}" srcOrd="0" destOrd="3" presId="urn:microsoft.com/office/officeart/2005/8/layout/radial6"/>
    <dgm:cxn modelId="{0244D96E-EFCE-442E-B6EB-330A38C1CA77}" srcId="{9AAB8325-F3A0-4407-9EAC-A0F2854D2A6D}" destId="{95DB675A-485E-49C2-87FB-3D2B5B1CB92A}" srcOrd="0" destOrd="0" parTransId="{53C4E632-FE04-4511-B34E-A754AE37A2D9}" sibTransId="{87244A4C-4B07-478C-A0F7-7E4EED480651}"/>
    <dgm:cxn modelId="{82B00373-B9E5-4850-B46F-CC23D2532BC3}" type="presOf" srcId="{5661BCAF-64F9-4CBB-ABED-4BDDAE86B0D9}" destId="{EC2E752F-AF77-4CE1-AC8C-476FF92CB6E2}" srcOrd="0" destOrd="3" presId="urn:microsoft.com/office/officeart/2005/8/layout/radial6"/>
    <dgm:cxn modelId="{F1A90E77-218E-4A69-B929-D205C740FEB6}" srcId="{D9009541-ED94-4464-84B0-82DDA3A27215}" destId="{9D3B7E8B-1C74-4D2C-AA2C-5EED6C81BA3D}" srcOrd="1" destOrd="0" parTransId="{B4082DBC-55EA-408D-A2F4-0FD46E6DD184}" sibTransId="{86B149F4-8335-4BC0-B67C-54ADC5F819EF}"/>
    <dgm:cxn modelId="{42E42278-B9A8-4FDD-B664-3C999B8791A4}" type="presOf" srcId="{CCA770B3-D7FC-46D6-8508-38ACD2FF2733}" destId="{EC2E752F-AF77-4CE1-AC8C-476FF92CB6E2}" srcOrd="0" destOrd="2" presId="urn:microsoft.com/office/officeart/2005/8/layout/radial6"/>
    <dgm:cxn modelId="{652D597E-79F5-4239-BC76-287FC1924083}" srcId="{9AAB8325-F3A0-4407-9EAC-A0F2854D2A6D}" destId="{5AF16404-F8BD-4F1D-BB59-3F31950CFC22}" srcOrd="1" destOrd="0" parTransId="{6B504F13-72A9-48C2-8B8F-9EF792E2E02A}" sibTransId="{0519702A-B778-4543-85F9-8D5989139C46}"/>
    <dgm:cxn modelId="{27FCB686-BF22-4BED-856E-15F6F7BCE78E}" type="presOf" srcId="{EF6ADFB6-2812-42E4-AA2B-A312094C23CE}" destId="{95CB326B-556A-4F3E-B37D-69C9EADB8106}" srcOrd="0" destOrd="1" presId="urn:microsoft.com/office/officeart/2005/8/layout/radial6"/>
    <dgm:cxn modelId="{5A9E4595-1F63-423A-9C3E-0E61F4072A7F}" srcId="{AE910A94-3B1B-4787-82F6-BAB657AC49EA}" destId="{CCA770B3-D7FC-46D6-8508-38ACD2FF2733}" srcOrd="1" destOrd="0" parTransId="{726D631A-6622-4DC8-9971-4387D69E1FB4}" sibTransId="{A98C1857-F9A6-45A7-AFD2-D1D8167205C1}"/>
    <dgm:cxn modelId="{BBE1BFA7-75C7-4029-91DB-D58B00B1DCE6}" type="presOf" srcId="{9AA452CB-A03A-461D-A066-66BC1A9D5F97}" destId="{95CB326B-556A-4F3E-B37D-69C9EADB8106}" srcOrd="0" destOrd="0" presId="urn:microsoft.com/office/officeart/2005/8/layout/radial6"/>
    <dgm:cxn modelId="{114AECA7-9297-466A-B023-CA882987BA48}" type="presOf" srcId="{1AFED5A8-E86B-4CAE-A975-CA4D22BE1B10}" destId="{C9FE1820-4193-4E4F-9C0A-ABC1846BFC5C}" srcOrd="0" destOrd="0" presId="urn:microsoft.com/office/officeart/2005/8/layout/radial6"/>
    <dgm:cxn modelId="{1A7AF2AC-0E98-4D08-A90B-63C9C99C1954}" type="presOf" srcId="{F5DA8F3D-457E-4959-B27A-3AD1D1BA8388}" destId="{288E6E90-CDE8-4BE9-A421-C6BBA0C2B242}" srcOrd="0" destOrd="3" presId="urn:microsoft.com/office/officeart/2005/8/layout/radial6"/>
    <dgm:cxn modelId="{008286B0-F88B-4DD1-BD50-9527D10F6C81}" srcId="{9AA452CB-A03A-461D-A066-66BC1A9D5F97}" destId="{9AD16A2A-AF47-49DC-81A1-3919458A17C2}" srcOrd="3" destOrd="0" parTransId="{297C5C3A-A4E5-460D-813E-0641940C49EB}" sibTransId="{36C35E83-90FC-49CD-9DDF-9C3A37121919}"/>
    <dgm:cxn modelId="{C21C13B4-E8C6-4F60-B68E-38C3617A4AA4}" type="presOf" srcId="{9AAB8325-F3A0-4407-9EAC-A0F2854D2A6D}" destId="{288E6E90-CDE8-4BE9-A421-C6BBA0C2B242}" srcOrd="0" destOrd="0" presId="urn:microsoft.com/office/officeart/2005/8/layout/radial6"/>
    <dgm:cxn modelId="{FDCF22B8-8268-460C-A641-45D37CE91EF5}" type="presOf" srcId="{9AD16A2A-AF47-49DC-81A1-3919458A17C2}" destId="{95CB326B-556A-4F3E-B37D-69C9EADB8106}" srcOrd="0" destOrd="4" presId="urn:microsoft.com/office/officeart/2005/8/layout/radial6"/>
    <dgm:cxn modelId="{EEA2B4BA-8ECA-492F-8A6F-CA4BC25C1A83}" srcId="{9AAB8325-F3A0-4407-9EAC-A0F2854D2A6D}" destId="{8F7EC4E6-BE31-44C9-AD3B-E2B522C957C2}" srcOrd="3" destOrd="0" parTransId="{4FE7E1BB-EF83-4BA5-BFDB-83E0EC962911}" sibTransId="{ED95DF64-B586-46AD-9796-E6980393F55F}"/>
    <dgm:cxn modelId="{595062BE-8C9F-469A-AE9C-1F54DCE1255B}" type="presOf" srcId="{9D3B7E8B-1C74-4D2C-AA2C-5EED6C81BA3D}" destId="{38D74CBD-A5DC-41F7-A2E5-0B8A4CB1BFAA}" srcOrd="0" destOrd="2" presId="urn:microsoft.com/office/officeart/2005/8/layout/radial6"/>
    <dgm:cxn modelId="{2F2C9ECE-6118-4C64-B331-A7950BA92C08}" type="presOf" srcId="{D9009541-ED94-4464-84B0-82DDA3A27215}" destId="{38D74CBD-A5DC-41F7-A2E5-0B8A4CB1BFAA}" srcOrd="0" destOrd="0" presId="urn:microsoft.com/office/officeart/2005/8/layout/radial6"/>
    <dgm:cxn modelId="{6379D3D3-2835-4DA4-93DC-2DCE41D68B20}" srcId="{AE910A94-3B1B-4787-82F6-BAB657AC49EA}" destId="{DB7EC237-D238-4E83-8803-23C7FF48D08B}" srcOrd="0" destOrd="0" parTransId="{44CD2DCF-F02F-4BCD-BD8A-CCA3831E9528}" sibTransId="{38D02861-86BD-4C9E-B3C7-D8B3F5CB445D}"/>
    <dgm:cxn modelId="{93BF6FD5-1C95-4572-B905-5350A900BDD8}" srcId="{AE910A94-3B1B-4787-82F6-BAB657AC49EA}" destId="{019F3734-1E2D-4A23-84DE-BCD99BCB2544}" srcOrd="3" destOrd="0" parTransId="{CF257EAB-C7E7-4FD8-A937-9AD953278126}" sibTransId="{E35D68C4-651B-41B7-BE1E-A86EEE680CDC}"/>
    <dgm:cxn modelId="{3888C9D5-013E-47F8-9393-BBE558D51EB7}" srcId="{9AAB8325-F3A0-4407-9EAC-A0F2854D2A6D}" destId="{F5DA8F3D-457E-4959-B27A-3AD1D1BA8388}" srcOrd="2" destOrd="0" parTransId="{EBEAF7C1-DE07-491C-9DC2-9DBD420F67BC}" sibTransId="{21606786-8F95-4387-9CFC-3FBA0DFB8C23}"/>
    <dgm:cxn modelId="{CF0CCCD9-B782-47B5-B10D-FBAAD863AB43}" type="presOf" srcId="{8F7EC4E6-BE31-44C9-AD3B-E2B522C957C2}" destId="{288E6E90-CDE8-4BE9-A421-C6BBA0C2B242}" srcOrd="0" destOrd="4" presId="urn:microsoft.com/office/officeart/2005/8/layout/radial6"/>
    <dgm:cxn modelId="{10B096E1-6618-405D-BE00-910821E0BD39}" type="presOf" srcId="{DB7EC237-D238-4E83-8803-23C7FF48D08B}" destId="{EC2E752F-AF77-4CE1-AC8C-476FF92CB6E2}" srcOrd="0" destOrd="1" presId="urn:microsoft.com/office/officeart/2005/8/layout/radial6"/>
    <dgm:cxn modelId="{936F7EE6-75D1-4138-970E-5D5987576B24}" type="presOf" srcId="{4211B4EB-AFD2-4FD8-9C14-57781A2BE3D0}" destId="{38D74CBD-A5DC-41F7-A2E5-0B8A4CB1BFAA}" srcOrd="0" destOrd="3" presId="urn:microsoft.com/office/officeart/2005/8/layout/radial6"/>
    <dgm:cxn modelId="{28B4CEF5-8936-4411-8577-EF657ECF4F67}" type="presOf" srcId="{95DB675A-485E-49C2-87FB-3D2B5B1CB92A}" destId="{288E6E90-CDE8-4BE9-A421-C6BBA0C2B242}" srcOrd="0" destOrd="1" presId="urn:microsoft.com/office/officeart/2005/8/layout/radial6"/>
    <dgm:cxn modelId="{5EC676F6-020F-4286-920F-454F8A9D933D}" type="presOf" srcId="{EF19A62C-0A3F-4F25-90C1-0A8B12B7C15E}" destId="{88A0C468-EC6A-4154-B77F-34BEC18F5184}" srcOrd="0" destOrd="0" presId="urn:microsoft.com/office/officeart/2005/8/layout/radial6"/>
    <dgm:cxn modelId="{FEBBCAFC-FA27-4650-A61E-4FBF11854D89}" type="presOf" srcId="{5AF16404-F8BD-4F1D-BB59-3F31950CFC22}" destId="{288E6E90-CDE8-4BE9-A421-C6BBA0C2B242}" srcOrd="0" destOrd="2" presId="urn:microsoft.com/office/officeart/2005/8/layout/radial6"/>
    <dgm:cxn modelId="{A1C2B37E-10E3-4D8F-A973-4432206C44ED}" type="presParOf" srcId="{D4C1A8A9-23AF-443C-B994-E989E9DFB3F1}" destId="{D611E0C9-244F-42A0-B60B-937A71B5C394}" srcOrd="0" destOrd="0" presId="urn:microsoft.com/office/officeart/2005/8/layout/radial6"/>
    <dgm:cxn modelId="{C3085962-98DE-4565-BBC0-708EE792FA15}" type="presParOf" srcId="{D4C1A8A9-23AF-443C-B994-E989E9DFB3F1}" destId="{EC2E752F-AF77-4CE1-AC8C-476FF92CB6E2}" srcOrd="1" destOrd="0" presId="urn:microsoft.com/office/officeart/2005/8/layout/radial6"/>
    <dgm:cxn modelId="{3EA75D44-0F07-4213-A2AF-6D681F356126}" type="presParOf" srcId="{D4C1A8A9-23AF-443C-B994-E989E9DFB3F1}" destId="{FCCFD24F-3CA0-41F4-B024-D2D94FFCA81E}" srcOrd="2" destOrd="0" presId="urn:microsoft.com/office/officeart/2005/8/layout/radial6"/>
    <dgm:cxn modelId="{2794F5B6-1C05-4E73-80C6-723726A01CF1}" type="presParOf" srcId="{D4C1A8A9-23AF-443C-B994-E989E9DFB3F1}" destId="{C9FE1820-4193-4E4F-9C0A-ABC1846BFC5C}" srcOrd="3" destOrd="0" presId="urn:microsoft.com/office/officeart/2005/8/layout/radial6"/>
    <dgm:cxn modelId="{942EFB81-F8FA-4C02-98B5-57FD8EC65C4B}" type="presParOf" srcId="{D4C1A8A9-23AF-443C-B994-E989E9DFB3F1}" destId="{288E6E90-CDE8-4BE9-A421-C6BBA0C2B242}" srcOrd="4" destOrd="0" presId="urn:microsoft.com/office/officeart/2005/8/layout/radial6"/>
    <dgm:cxn modelId="{6017E450-1BFC-4CB0-84E4-224A89B7ED4D}" type="presParOf" srcId="{D4C1A8A9-23AF-443C-B994-E989E9DFB3F1}" destId="{2383304C-E348-48E4-8893-948FCC338603}" srcOrd="5" destOrd="0" presId="urn:microsoft.com/office/officeart/2005/8/layout/radial6"/>
    <dgm:cxn modelId="{B12EE7E6-5422-48D2-ACF1-B8AE469E1C7D}" type="presParOf" srcId="{D4C1A8A9-23AF-443C-B994-E989E9DFB3F1}" destId="{61D63A1E-2C42-4BC7-BC5A-AA5B7DE89FFD}" srcOrd="6" destOrd="0" presId="urn:microsoft.com/office/officeart/2005/8/layout/radial6"/>
    <dgm:cxn modelId="{5AC35092-302E-4941-A6D0-E25E31F8D636}" type="presParOf" srcId="{D4C1A8A9-23AF-443C-B994-E989E9DFB3F1}" destId="{95CB326B-556A-4F3E-B37D-69C9EADB8106}" srcOrd="7" destOrd="0" presId="urn:microsoft.com/office/officeart/2005/8/layout/radial6"/>
    <dgm:cxn modelId="{38CAA180-F0A3-452E-BAA4-1E8F0297C309}" type="presParOf" srcId="{D4C1A8A9-23AF-443C-B994-E989E9DFB3F1}" destId="{4BD2ACFF-BAFA-4BDF-8B57-E11B68CE157F}" srcOrd="8" destOrd="0" presId="urn:microsoft.com/office/officeart/2005/8/layout/radial6"/>
    <dgm:cxn modelId="{28C58D5D-82F1-4C45-B1C2-C00A86684D1A}" type="presParOf" srcId="{D4C1A8A9-23AF-443C-B994-E989E9DFB3F1}" destId="{88A0C468-EC6A-4154-B77F-34BEC18F5184}" srcOrd="9" destOrd="0" presId="urn:microsoft.com/office/officeart/2005/8/layout/radial6"/>
    <dgm:cxn modelId="{150750F5-0603-4591-A32E-66F92C7785B3}" type="presParOf" srcId="{D4C1A8A9-23AF-443C-B994-E989E9DFB3F1}" destId="{38D74CBD-A5DC-41F7-A2E5-0B8A4CB1BFAA}" srcOrd="10" destOrd="0" presId="urn:microsoft.com/office/officeart/2005/8/layout/radial6"/>
    <dgm:cxn modelId="{D8A7AAAE-6A1A-4EFA-ADB7-13BE390B7948}" type="presParOf" srcId="{D4C1A8A9-23AF-443C-B994-E989E9DFB3F1}" destId="{1B6A3F8C-2FA7-4E37-B4E1-223018D64F83}" srcOrd="11" destOrd="0" presId="urn:microsoft.com/office/officeart/2005/8/layout/radial6"/>
    <dgm:cxn modelId="{F1989FF7-BBD2-42EB-A1AC-857D9A3C30BA}" type="presParOf" srcId="{D4C1A8A9-23AF-443C-B994-E989E9DFB3F1}" destId="{A7D4C1F3-EA1B-4E48-A121-FDA82BC1378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2C738-C77C-4969-9B42-D8A63DDEFA2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FB51B64-1088-4075-86B9-5A1F4A82146F}">
      <dgm:prSet/>
      <dgm:spPr/>
      <dgm:t>
        <a:bodyPr/>
        <a:lstStyle/>
        <a:p>
          <a:pPr>
            <a:lnSpc>
              <a:spcPct val="100000"/>
            </a:lnSpc>
          </a:pPr>
          <a:r>
            <a:rPr lang="en-US" dirty="0"/>
            <a:t>Articulation of relationships of outcomes from:</a:t>
          </a:r>
        </a:p>
      </dgm:t>
    </dgm:pt>
    <dgm:pt modelId="{6383C4A4-6604-4E16-9444-2ECBE962D07A}" type="parTrans" cxnId="{2FE0CFE5-7D6C-4D9D-829C-AB7924AB7FD2}">
      <dgm:prSet/>
      <dgm:spPr/>
      <dgm:t>
        <a:bodyPr/>
        <a:lstStyle/>
        <a:p>
          <a:endParaRPr lang="en-US"/>
        </a:p>
      </dgm:t>
    </dgm:pt>
    <dgm:pt modelId="{F1A1148F-4711-48DB-865A-6F3947133874}" type="sibTrans" cxnId="{2FE0CFE5-7D6C-4D9D-829C-AB7924AB7FD2}">
      <dgm:prSet/>
      <dgm:spPr/>
      <dgm:t>
        <a:bodyPr/>
        <a:lstStyle/>
        <a:p>
          <a:endParaRPr lang="en-US"/>
        </a:p>
      </dgm:t>
    </dgm:pt>
    <dgm:pt modelId="{0C33141F-6278-466D-A978-D03E2EB6693D}">
      <dgm:prSet/>
      <dgm:spPr/>
      <dgm:t>
        <a:bodyPr/>
        <a:lstStyle/>
        <a:p>
          <a:pPr>
            <a:lnSpc>
              <a:spcPct val="100000"/>
            </a:lnSpc>
          </a:pPr>
          <a:r>
            <a:rPr lang="en-US" dirty="0"/>
            <a:t>Institutional level to </a:t>
          </a:r>
        </a:p>
      </dgm:t>
    </dgm:pt>
    <dgm:pt modelId="{FE8EE8F2-F623-4DC8-B9BD-760CE61263E4}" type="parTrans" cxnId="{61C43549-16BE-4CF3-A567-F211F0EF1F66}">
      <dgm:prSet/>
      <dgm:spPr/>
      <dgm:t>
        <a:bodyPr/>
        <a:lstStyle/>
        <a:p>
          <a:endParaRPr lang="en-US"/>
        </a:p>
      </dgm:t>
    </dgm:pt>
    <dgm:pt modelId="{06A00CC4-47DA-4860-805B-D7A5ED19A09C}" type="sibTrans" cxnId="{61C43549-16BE-4CF3-A567-F211F0EF1F66}">
      <dgm:prSet/>
      <dgm:spPr/>
      <dgm:t>
        <a:bodyPr/>
        <a:lstStyle/>
        <a:p>
          <a:endParaRPr lang="en-US"/>
        </a:p>
      </dgm:t>
    </dgm:pt>
    <dgm:pt modelId="{6888E80F-6EE6-4DFB-93F2-079D891F491F}">
      <dgm:prSet/>
      <dgm:spPr/>
      <dgm:t>
        <a:bodyPr/>
        <a:lstStyle/>
        <a:p>
          <a:pPr>
            <a:lnSpc>
              <a:spcPct val="100000"/>
            </a:lnSpc>
          </a:pPr>
          <a:r>
            <a:rPr lang="en-US"/>
            <a:t>College/program/course level to </a:t>
          </a:r>
        </a:p>
      </dgm:t>
    </dgm:pt>
    <dgm:pt modelId="{CBB02FFC-9D29-4759-AF03-D586796EB1AD}" type="parTrans" cxnId="{BDA348B0-7806-4398-9E01-D644147FE509}">
      <dgm:prSet/>
      <dgm:spPr/>
      <dgm:t>
        <a:bodyPr/>
        <a:lstStyle/>
        <a:p>
          <a:endParaRPr lang="en-US"/>
        </a:p>
      </dgm:t>
    </dgm:pt>
    <dgm:pt modelId="{122ADFFD-9834-4952-90B8-ED2A041E8912}" type="sibTrans" cxnId="{BDA348B0-7806-4398-9E01-D644147FE509}">
      <dgm:prSet/>
      <dgm:spPr/>
      <dgm:t>
        <a:bodyPr/>
        <a:lstStyle/>
        <a:p>
          <a:endParaRPr lang="en-US"/>
        </a:p>
      </dgm:t>
    </dgm:pt>
    <dgm:pt modelId="{4619FECB-DB74-4E6B-A5BF-8B1260D3248D}">
      <dgm:prSet/>
      <dgm:spPr/>
      <dgm:t>
        <a:bodyPr/>
        <a:lstStyle/>
        <a:p>
          <a:pPr>
            <a:lnSpc>
              <a:spcPct val="100000"/>
            </a:lnSpc>
          </a:pPr>
          <a:r>
            <a:rPr lang="en-US"/>
            <a:t>Assignment/test/activity level </a:t>
          </a:r>
        </a:p>
      </dgm:t>
    </dgm:pt>
    <dgm:pt modelId="{CAB810FA-2B39-4B99-A438-981255B9CC42}" type="parTrans" cxnId="{7A9A6653-FA9D-4200-845E-46514435CDD6}">
      <dgm:prSet/>
      <dgm:spPr/>
      <dgm:t>
        <a:bodyPr/>
        <a:lstStyle/>
        <a:p>
          <a:endParaRPr lang="en-US"/>
        </a:p>
      </dgm:t>
    </dgm:pt>
    <dgm:pt modelId="{BE974E52-5BBC-47E7-B027-24BB44B1502C}" type="sibTrans" cxnId="{7A9A6653-FA9D-4200-845E-46514435CDD6}">
      <dgm:prSet/>
      <dgm:spPr/>
      <dgm:t>
        <a:bodyPr/>
        <a:lstStyle/>
        <a:p>
          <a:endParaRPr lang="en-US"/>
        </a:p>
      </dgm:t>
    </dgm:pt>
    <dgm:pt modelId="{97BBAD81-05C6-4CE1-856F-ED6792486B36}">
      <dgm:prSet/>
      <dgm:spPr/>
      <dgm:t>
        <a:bodyPr/>
        <a:lstStyle/>
        <a:p>
          <a:pPr>
            <a:lnSpc>
              <a:spcPct val="100000"/>
            </a:lnSpc>
          </a:pPr>
          <a:r>
            <a:rPr lang="en-US" dirty="0"/>
            <a:t>Draws lines from student learning results on their assignments and courses to relevant higher-level courses</a:t>
          </a:r>
        </a:p>
      </dgm:t>
    </dgm:pt>
    <dgm:pt modelId="{EAD7ADB6-B17B-44A0-A11F-4B4059FAA7D9}" type="parTrans" cxnId="{68B8DA7A-30F1-40A4-9DB2-65E0A744C88D}">
      <dgm:prSet/>
      <dgm:spPr/>
      <dgm:t>
        <a:bodyPr/>
        <a:lstStyle/>
        <a:p>
          <a:endParaRPr lang="en-US"/>
        </a:p>
      </dgm:t>
    </dgm:pt>
    <dgm:pt modelId="{5EA3AD50-0643-400E-ADF0-3BC73A1E305B}" type="sibTrans" cxnId="{68B8DA7A-30F1-40A4-9DB2-65E0A744C88D}">
      <dgm:prSet/>
      <dgm:spPr/>
      <dgm:t>
        <a:bodyPr/>
        <a:lstStyle/>
        <a:p>
          <a:endParaRPr lang="en-US"/>
        </a:p>
      </dgm:t>
    </dgm:pt>
    <dgm:pt modelId="{8EB2CBE3-54ED-40B2-A9A1-E1F750930393}">
      <dgm:prSet/>
      <dgm:spPr/>
      <dgm:t>
        <a:bodyPr/>
        <a:lstStyle/>
        <a:p>
          <a:pPr>
            <a:lnSpc>
              <a:spcPct val="100000"/>
            </a:lnSpc>
          </a:pPr>
          <a:r>
            <a:rPr lang="en-US" dirty="0"/>
            <a:t>Helps connect, synthesize, and analyze data across courses and programs on multiple levels</a:t>
          </a:r>
        </a:p>
      </dgm:t>
    </dgm:pt>
    <dgm:pt modelId="{1E2CA93B-9C90-4231-8C53-785B9BE0430F}" type="parTrans" cxnId="{7414CFB0-2319-4E20-86A1-97C39E80922C}">
      <dgm:prSet/>
      <dgm:spPr/>
      <dgm:t>
        <a:bodyPr/>
        <a:lstStyle/>
        <a:p>
          <a:endParaRPr lang="en-US"/>
        </a:p>
      </dgm:t>
    </dgm:pt>
    <dgm:pt modelId="{DE33AABC-5344-4BA3-8C35-53A7FFF0CE7B}" type="sibTrans" cxnId="{7414CFB0-2319-4E20-86A1-97C39E80922C}">
      <dgm:prSet/>
      <dgm:spPr/>
      <dgm:t>
        <a:bodyPr/>
        <a:lstStyle/>
        <a:p>
          <a:endParaRPr lang="en-US"/>
        </a:p>
      </dgm:t>
    </dgm:pt>
    <dgm:pt modelId="{50A1F371-F852-487C-B1EF-304726CF4995}" type="pres">
      <dgm:prSet presAssocID="{5682C738-C77C-4969-9B42-D8A63DDEFA2F}" presName="root" presStyleCnt="0">
        <dgm:presLayoutVars>
          <dgm:dir/>
          <dgm:resizeHandles val="exact"/>
        </dgm:presLayoutVars>
      </dgm:prSet>
      <dgm:spPr/>
    </dgm:pt>
    <dgm:pt modelId="{B4610137-1BE9-4D92-9744-A8E20E3EDF89}" type="pres">
      <dgm:prSet presAssocID="{5FB51B64-1088-4075-86B9-5A1F4A82146F}" presName="compNode" presStyleCnt="0"/>
      <dgm:spPr/>
    </dgm:pt>
    <dgm:pt modelId="{1C564DC1-5B76-4762-9696-C2787F3B6B42}" type="pres">
      <dgm:prSet presAssocID="{5FB51B64-1088-4075-86B9-5A1F4A82146F}" presName="bgRect" presStyleLbl="bgShp" presStyleIdx="0" presStyleCnt="3"/>
      <dgm:spPr/>
    </dgm:pt>
    <dgm:pt modelId="{786D8603-6306-4664-BF66-1A371AEA0435}" type="pres">
      <dgm:prSet presAssocID="{5FB51B64-1088-4075-86B9-5A1F4A8214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B1A12B2F-51B7-4C1D-A941-94FB260E5EBE}" type="pres">
      <dgm:prSet presAssocID="{5FB51B64-1088-4075-86B9-5A1F4A82146F}" presName="spaceRect" presStyleCnt="0"/>
      <dgm:spPr/>
    </dgm:pt>
    <dgm:pt modelId="{EE2AEB00-4264-4D12-95B5-FDE00C5D15EE}" type="pres">
      <dgm:prSet presAssocID="{5FB51B64-1088-4075-86B9-5A1F4A82146F}" presName="parTx" presStyleLbl="revTx" presStyleIdx="0" presStyleCnt="4">
        <dgm:presLayoutVars>
          <dgm:chMax val="0"/>
          <dgm:chPref val="0"/>
        </dgm:presLayoutVars>
      </dgm:prSet>
      <dgm:spPr/>
    </dgm:pt>
    <dgm:pt modelId="{7640D2FC-6AA4-408F-B391-0913EE6EFC12}" type="pres">
      <dgm:prSet presAssocID="{5FB51B64-1088-4075-86B9-5A1F4A82146F}" presName="desTx" presStyleLbl="revTx" presStyleIdx="1" presStyleCnt="4">
        <dgm:presLayoutVars/>
      </dgm:prSet>
      <dgm:spPr/>
    </dgm:pt>
    <dgm:pt modelId="{24DF099B-0CA8-48A8-81B3-72D2F4F083D9}" type="pres">
      <dgm:prSet presAssocID="{F1A1148F-4711-48DB-865A-6F3947133874}" presName="sibTrans" presStyleCnt="0"/>
      <dgm:spPr/>
    </dgm:pt>
    <dgm:pt modelId="{68C31983-BDE6-4CA8-A804-0C2B52BC99AA}" type="pres">
      <dgm:prSet presAssocID="{97BBAD81-05C6-4CE1-856F-ED6792486B36}" presName="compNode" presStyleCnt="0"/>
      <dgm:spPr/>
    </dgm:pt>
    <dgm:pt modelId="{1D48205C-F9BF-44BF-901B-43C5483D41A7}" type="pres">
      <dgm:prSet presAssocID="{97BBAD81-05C6-4CE1-856F-ED6792486B36}" presName="bgRect" presStyleLbl="bgShp" presStyleIdx="1" presStyleCnt="3"/>
      <dgm:spPr/>
    </dgm:pt>
    <dgm:pt modelId="{4C098220-571D-4713-B1C4-32D855899F81}" type="pres">
      <dgm:prSet presAssocID="{97BBAD81-05C6-4CE1-856F-ED6792486B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DD6C9B3-77D0-47CB-AD0D-EB7F00F702F8}" type="pres">
      <dgm:prSet presAssocID="{97BBAD81-05C6-4CE1-856F-ED6792486B36}" presName="spaceRect" presStyleCnt="0"/>
      <dgm:spPr/>
    </dgm:pt>
    <dgm:pt modelId="{511632D7-2662-4295-86E4-1E10C4B74AE9}" type="pres">
      <dgm:prSet presAssocID="{97BBAD81-05C6-4CE1-856F-ED6792486B36}" presName="parTx" presStyleLbl="revTx" presStyleIdx="2" presStyleCnt="4">
        <dgm:presLayoutVars>
          <dgm:chMax val="0"/>
          <dgm:chPref val="0"/>
        </dgm:presLayoutVars>
      </dgm:prSet>
      <dgm:spPr/>
    </dgm:pt>
    <dgm:pt modelId="{FC0B702A-2005-4572-8450-D2705F6B51A1}" type="pres">
      <dgm:prSet presAssocID="{5EA3AD50-0643-400E-ADF0-3BC73A1E305B}" presName="sibTrans" presStyleCnt="0"/>
      <dgm:spPr/>
    </dgm:pt>
    <dgm:pt modelId="{ECC4F4FB-E5CC-4282-8EF1-CAA4386B0306}" type="pres">
      <dgm:prSet presAssocID="{8EB2CBE3-54ED-40B2-A9A1-E1F750930393}" presName="compNode" presStyleCnt="0"/>
      <dgm:spPr/>
    </dgm:pt>
    <dgm:pt modelId="{C613BB3D-F719-4C65-9810-30BB895A231D}" type="pres">
      <dgm:prSet presAssocID="{8EB2CBE3-54ED-40B2-A9A1-E1F750930393}" presName="bgRect" presStyleLbl="bgShp" presStyleIdx="2" presStyleCnt="3"/>
      <dgm:spPr/>
    </dgm:pt>
    <dgm:pt modelId="{3A1B527D-4139-4942-9A4E-53061836EC0E}" type="pres">
      <dgm:prSet presAssocID="{8EB2CBE3-54ED-40B2-A9A1-E1F7509303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BDD5AB1D-88D0-4F2E-8181-DF23C053D5F0}" type="pres">
      <dgm:prSet presAssocID="{8EB2CBE3-54ED-40B2-A9A1-E1F750930393}" presName="spaceRect" presStyleCnt="0"/>
      <dgm:spPr/>
    </dgm:pt>
    <dgm:pt modelId="{B9539A34-2300-4EE1-8B2B-EE05E69DAEA6}" type="pres">
      <dgm:prSet presAssocID="{8EB2CBE3-54ED-40B2-A9A1-E1F750930393}" presName="parTx" presStyleLbl="revTx" presStyleIdx="3" presStyleCnt="4">
        <dgm:presLayoutVars>
          <dgm:chMax val="0"/>
          <dgm:chPref val="0"/>
        </dgm:presLayoutVars>
      </dgm:prSet>
      <dgm:spPr/>
    </dgm:pt>
  </dgm:ptLst>
  <dgm:cxnLst>
    <dgm:cxn modelId="{94A27041-2587-48EE-A3C3-A3605236810C}" type="presOf" srcId="{0C33141F-6278-466D-A978-D03E2EB6693D}" destId="{7640D2FC-6AA4-408F-B391-0913EE6EFC12}" srcOrd="0" destOrd="0" presId="urn:microsoft.com/office/officeart/2018/2/layout/IconVerticalSolidList"/>
    <dgm:cxn modelId="{8E6A7146-47FA-4C33-8AB9-1CF6CE70282A}" type="presOf" srcId="{6888E80F-6EE6-4DFB-93F2-079D891F491F}" destId="{7640D2FC-6AA4-408F-B391-0913EE6EFC12}" srcOrd="0" destOrd="1" presId="urn:microsoft.com/office/officeart/2018/2/layout/IconVerticalSolidList"/>
    <dgm:cxn modelId="{61C43549-16BE-4CF3-A567-F211F0EF1F66}" srcId="{5FB51B64-1088-4075-86B9-5A1F4A82146F}" destId="{0C33141F-6278-466D-A978-D03E2EB6693D}" srcOrd="0" destOrd="0" parTransId="{FE8EE8F2-F623-4DC8-B9BD-760CE61263E4}" sibTransId="{06A00CC4-47DA-4860-805B-D7A5ED19A09C}"/>
    <dgm:cxn modelId="{7A9A6653-FA9D-4200-845E-46514435CDD6}" srcId="{5FB51B64-1088-4075-86B9-5A1F4A82146F}" destId="{4619FECB-DB74-4E6B-A5BF-8B1260D3248D}" srcOrd="2" destOrd="0" parTransId="{CAB810FA-2B39-4B99-A438-981255B9CC42}" sibTransId="{BE974E52-5BBC-47E7-B027-24BB44B1502C}"/>
    <dgm:cxn modelId="{A5C90A57-AA68-4A75-ABDB-3EDB22415637}" type="presOf" srcId="{5FB51B64-1088-4075-86B9-5A1F4A82146F}" destId="{EE2AEB00-4264-4D12-95B5-FDE00C5D15EE}" srcOrd="0" destOrd="0" presId="urn:microsoft.com/office/officeart/2018/2/layout/IconVerticalSolidList"/>
    <dgm:cxn modelId="{68B8DA7A-30F1-40A4-9DB2-65E0A744C88D}" srcId="{5682C738-C77C-4969-9B42-D8A63DDEFA2F}" destId="{97BBAD81-05C6-4CE1-856F-ED6792486B36}" srcOrd="1" destOrd="0" parTransId="{EAD7ADB6-B17B-44A0-A11F-4B4059FAA7D9}" sibTransId="{5EA3AD50-0643-400E-ADF0-3BC73A1E305B}"/>
    <dgm:cxn modelId="{CFAFE77E-56A5-4349-BF8A-8F7D0B6804FE}" type="presOf" srcId="{8EB2CBE3-54ED-40B2-A9A1-E1F750930393}" destId="{B9539A34-2300-4EE1-8B2B-EE05E69DAEA6}" srcOrd="0" destOrd="0" presId="urn:microsoft.com/office/officeart/2018/2/layout/IconVerticalSolidList"/>
    <dgm:cxn modelId="{E19DAF8C-5F33-4610-A174-88EBBF1AC735}" type="presOf" srcId="{4619FECB-DB74-4E6B-A5BF-8B1260D3248D}" destId="{7640D2FC-6AA4-408F-B391-0913EE6EFC12}" srcOrd="0" destOrd="2" presId="urn:microsoft.com/office/officeart/2018/2/layout/IconVerticalSolidList"/>
    <dgm:cxn modelId="{BDA348B0-7806-4398-9E01-D644147FE509}" srcId="{5FB51B64-1088-4075-86B9-5A1F4A82146F}" destId="{6888E80F-6EE6-4DFB-93F2-079D891F491F}" srcOrd="1" destOrd="0" parTransId="{CBB02FFC-9D29-4759-AF03-D586796EB1AD}" sibTransId="{122ADFFD-9834-4952-90B8-ED2A041E8912}"/>
    <dgm:cxn modelId="{7414CFB0-2319-4E20-86A1-97C39E80922C}" srcId="{5682C738-C77C-4969-9B42-D8A63DDEFA2F}" destId="{8EB2CBE3-54ED-40B2-A9A1-E1F750930393}" srcOrd="2" destOrd="0" parTransId="{1E2CA93B-9C90-4231-8C53-785B9BE0430F}" sibTransId="{DE33AABC-5344-4BA3-8C35-53A7FFF0CE7B}"/>
    <dgm:cxn modelId="{970AF4BF-684C-417B-9DE3-4053A0994582}" type="presOf" srcId="{97BBAD81-05C6-4CE1-856F-ED6792486B36}" destId="{511632D7-2662-4295-86E4-1E10C4B74AE9}" srcOrd="0" destOrd="0" presId="urn:microsoft.com/office/officeart/2018/2/layout/IconVerticalSolidList"/>
    <dgm:cxn modelId="{467D86C7-4287-4D39-9B3F-919CAF456EAF}" type="presOf" srcId="{5682C738-C77C-4969-9B42-D8A63DDEFA2F}" destId="{50A1F371-F852-487C-B1EF-304726CF4995}" srcOrd="0" destOrd="0" presId="urn:microsoft.com/office/officeart/2018/2/layout/IconVerticalSolidList"/>
    <dgm:cxn modelId="{2FE0CFE5-7D6C-4D9D-829C-AB7924AB7FD2}" srcId="{5682C738-C77C-4969-9B42-D8A63DDEFA2F}" destId="{5FB51B64-1088-4075-86B9-5A1F4A82146F}" srcOrd="0" destOrd="0" parTransId="{6383C4A4-6604-4E16-9444-2ECBE962D07A}" sibTransId="{F1A1148F-4711-48DB-865A-6F3947133874}"/>
    <dgm:cxn modelId="{B47B838F-C78D-404C-AC0F-B47848B63B6C}" type="presParOf" srcId="{50A1F371-F852-487C-B1EF-304726CF4995}" destId="{B4610137-1BE9-4D92-9744-A8E20E3EDF89}" srcOrd="0" destOrd="0" presId="urn:microsoft.com/office/officeart/2018/2/layout/IconVerticalSolidList"/>
    <dgm:cxn modelId="{54E0A227-C9A4-4C1E-8A8A-960814727A54}" type="presParOf" srcId="{B4610137-1BE9-4D92-9744-A8E20E3EDF89}" destId="{1C564DC1-5B76-4762-9696-C2787F3B6B42}" srcOrd="0" destOrd="0" presId="urn:microsoft.com/office/officeart/2018/2/layout/IconVerticalSolidList"/>
    <dgm:cxn modelId="{2881D6A8-2398-40E6-AE8B-74B626C866DB}" type="presParOf" srcId="{B4610137-1BE9-4D92-9744-A8E20E3EDF89}" destId="{786D8603-6306-4664-BF66-1A371AEA0435}" srcOrd="1" destOrd="0" presId="urn:microsoft.com/office/officeart/2018/2/layout/IconVerticalSolidList"/>
    <dgm:cxn modelId="{C6814995-A897-4A36-AE3E-A9374862B8CB}" type="presParOf" srcId="{B4610137-1BE9-4D92-9744-A8E20E3EDF89}" destId="{B1A12B2F-51B7-4C1D-A941-94FB260E5EBE}" srcOrd="2" destOrd="0" presId="urn:microsoft.com/office/officeart/2018/2/layout/IconVerticalSolidList"/>
    <dgm:cxn modelId="{8A05ED50-6C1D-4D32-906D-1837CF877313}" type="presParOf" srcId="{B4610137-1BE9-4D92-9744-A8E20E3EDF89}" destId="{EE2AEB00-4264-4D12-95B5-FDE00C5D15EE}" srcOrd="3" destOrd="0" presId="urn:microsoft.com/office/officeart/2018/2/layout/IconVerticalSolidList"/>
    <dgm:cxn modelId="{C3F78B77-04B9-4878-B872-24133223C5E4}" type="presParOf" srcId="{B4610137-1BE9-4D92-9744-A8E20E3EDF89}" destId="{7640D2FC-6AA4-408F-B391-0913EE6EFC12}" srcOrd="4" destOrd="0" presId="urn:microsoft.com/office/officeart/2018/2/layout/IconVerticalSolidList"/>
    <dgm:cxn modelId="{762060DE-92BF-4F7C-BB26-D8820ED59739}" type="presParOf" srcId="{50A1F371-F852-487C-B1EF-304726CF4995}" destId="{24DF099B-0CA8-48A8-81B3-72D2F4F083D9}" srcOrd="1" destOrd="0" presId="urn:microsoft.com/office/officeart/2018/2/layout/IconVerticalSolidList"/>
    <dgm:cxn modelId="{1EF225A5-8A99-4BF0-A5B2-C2E96926679B}" type="presParOf" srcId="{50A1F371-F852-487C-B1EF-304726CF4995}" destId="{68C31983-BDE6-4CA8-A804-0C2B52BC99AA}" srcOrd="2" destOrd="0" presId="urn:microsoft.com/office/officeart/2018/2/layout/IconVerticalSolidList"/>
    <dgm:cxn modelId="{EF363365-492E-4698-A52C-B889D74572F3}" type="presParOf" srcId="{68C31983-BDE6-4CA8-A804-0C2B52BC99AA}" destId="{1D48205C-F9BF-44BF-901B-43C5483D41A7}" srcOrd="0" destOrd="0" presId="urn:microsoft.com/office/officeart/2018/2/layout/IconVerticalSolidList"/>
    <dgm:cxn modelId="{633627BC-58E4-4992-84EC-20A9A859C943}" type="presParOf" srcId="{68C31983-BDE6-4CA8-A804-0C2B52BC99AA}" destId="{4C098220-571D-4713-B1C4-32D855899F81}" srcOrd="1" destOrd="0" presId="urn:microsoft.com/office/officeart/2018/2/layout/IconVerticalSolidList"/>
    <dgm:cxn modelId="{36245CAE-4039-4FEA-97DE-7997EF37469C}" type="presParOf" srcId="{68C31983-BDE6-4CA8-A804-0C2B52BC99AA}" destId="{3DD6C9B3-77D0-47CB-AD0D-EB7F00F702F8}" srcOrd="2" destOrd="0" presId="urn:microsoft.com/office/officeart/2018/2/layout/IconVerticalSolidList"/>
    <dgm:cxn modelId="{49C03942-6865-4F2B-A3CC-25BB0CE2C240}" type="presParOf" srcId="{68C31983-BDE6-4CA8-A804-0C2B52BC99AA}" destId="{511632D7-2662-4295-86E4-1E10C4B74AE9}" srcOrd="3" destOrd="0" presId="urn:microsoft.com/office/officeart/2018/2/layout/IconVerticalSolidList"/>
    <dgm:cxn modelId="{3CAD7B73-157F-4C68-AC57-F7011ACD453E}" type="presParOf" srcId="{50A1F371-F852-487C-B1EF-304726CF4995}" destId="{FC0B702A-2005-4572-8450-D2705F6B51A1}" srcOrd="3" destOrd="0" presId="urn:microsoft.com/office/officeart/2018/2/layout/IconVerticalSolidList"/>
    <dgm:cxn modelId="{CC23A7A1-94DB-4F8C-B2CA-004828DA8134}" type="presParOf" srcId="{50A1F371-F852-487C-B1EF-304726CF4995}" destId="{ECC4F4FB-E5CC-4282-8EF1-CAA4386B0306}" srcOrd="4" destOrd="0" presId="urn:microsoft.com/office/officeart/2018/2/layout/IconVerticalSolidList"/>
    <dgm:cxn modelId="{D2C9BBEA-9054-4373-9C1B-3EDEB176EE89}" type="presParOf" srcId="{ECC4F4FB-E5CC-4282-8EF1-CAA4386B0306}" destId="{C613BB3D-F719-4C65-9810-30BB895A231D}" srcOrd="0" destOrd="0" presId="urn:microsoft.com/office/officeart/2018/2/layout/IconVerticalSolidList"/>
    <dgm:cxn modelId="{93B0DCAE-3BCB-4252-9D36-D6860F7D9D28}" type="presParOf" srcId="{ECC4F4FB-E5CC-4282-8EF1-CAA4386B0306}" destId="{3A1B527D-4139-4942-9A4E-53061836EC0E}" srcOrd="1" destOrd="0" presId="urn:microsoft.com/office/officeart/2018/2/layout/IconVerticalSolidList"/>
    <dgm:cxn modelId="{3E16F254-5190-457E-8DFC-73796DE68FAF}" type="presParOf" srcId="{ECC4F4FB-E5CC-4282-8EF1-CAA4386B0306}" destId="{BDD5AB1D-88D0-4F2E-8181-DF23C053D5F0}" srcOrd="2" destOrd="0" presId="urn:microsoft.com/office/officeart/2018/2/layout/IconVerticalSolidList"/>
    <dgm:cxn modelId="{A9C7E7AE-5A87-4EB8-B495-9DD8253F64DD}" type="presParOf" srcId="{ECC4F4FB-E5CC-4282-8EF1-CAA4386B0306}" destId="{B9539A34-2300-4EE1-8B2B-EE05E69DAEA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209506-E19F-433A-BD42-3E32F7679C2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373F2DC-5ED7-4B30-8FDB-A266B4560640}">
      <dgm:prSet phldrT="[Text]"/>
      <dgm:spPr>
        <a:solidFill>
          <a:schemeClr val="tx2"/>
        </a:solidFill>
      </dgm:spPr>
      <dgm:t>
        <a:bodyPr/>
        <a:lstStyle/>
        <a:p>
          <a:r>
            <a:rPr lang="en-US" dirty="0"/>
            <a:t>Curriculum Mapping</a:t>
          </a:r>
        </a:p>
      </dgm:t>
    </dgm:pt>
    <dgm:pt modelId="{E28E5D09-7B5F-4E81-83FA-49FCAB77F95B}" type="parTrans" cxnId="{1E4E9B35-536B-44E1-BF21-85D1540174BE}">
      <dgm:prSet/>
      <dgm:spPr/>
      <dgm:t>
        <a:bodyPr/>
        <a:lstStyle/>
        <a:p>
          <a:endParaRPr lang="en-US"/>
        </a:p>
      </dgm:t>
    </dgm:pt>
    <dgm:pt modelId="{BC215CFD-FC72-4983-853C-9C0A8800C717}" type="sibTrans" cxnId="{1E4E9B35-536B-44E1-BF21-85D1540174BE}">
      <dgm:prSet/>
      <dgm:spPr/>
      <dgm:t>
        <a:bodyPr/>
        <a:lstStyle/>
        <a:p>
          <a:endParaRPr lang="en-US"/>
        </a:p>
      </dgm:t>
    </dgm:pt>
    <dgm:pt modelId="{AE910A94-3B1B-4787-82F6-BAB657AC49EA}">
      <dgm:prSet phldrT="[Text]" custT="1"/>
      <dgm:spPr>
        <a:solidFill>
          <a:schemeClr val="accent5"/>
        </a:solidFill>
      </dgm:spPr>
      <dgm:t>
        <a:bodyPr/>
        <a:lstStyle/>
        <a:p>
          <a:pPr algn="ctr"/>
          <a:r>
            <a:rPr lang="en-US" sz="1600" dirty="0"/>
            <a:t>Strategic Planning</a:t>
          </a:r>
        </a:p>
      </dgm:t>
    </dgm:pt>
    <dgm:pt modelId="{C20E01BF-3985-4AB6-AB05-D7AEB6B17B44}" type="parTrans" cxnId="{0C834D66-34D3-418D-93A8-D035E2B31E37}">
      <dgm:prSet/>
      <dgm:spPr/>
      <dgm:t>
        <a:bodyPr/>
        <a:lstStyle/>
        <a:p>
          <a:endParaRPr lang="en-US"/>
        </a:p>
      </dgm:t>
    </dgm:pt>
    <dgm:pt modelId="{1AFED5A8-E86B-4CAE-A975-CA4D22BE1B10}" type="sibTrans" cxnId="{0C834D66-34D3-418D-93A8-D035E2B31E37}">
      <dgm:prSet/>
      <dgm:spPr/>
      <dgm:t>
        <a:bodyPr/>
        <a:lstStyle/>
        <a:p>
          <a:endParaRPr lang="en-US"/>
        </a:p>
      </dgm:t>
    </dgm:pt>
    <dgm:pt modelId="{9AAB8325-F3A0-4407-9EAC-A0F2854D2A6D}">
      <dgm:prSet phldrT="[Text]" custT="1"/>
      <dgm:spPr>
        <a:solidFill>
          <a:schemeClr val="accent2"/>
        </a:solidFill>
      </dgm:spPr>
      <dgm:t>
        <a:bodyPr/>
        <a:lstStyle/>
        <a:p>
          <a:pPr algn="ctr"/>
          <a:r>
            <a:rPr lang="en-US" sz="1600" dirty="0"/>
            <a:t>Curriculum &amp; Assessment</a:t>
          </a:r>
        </a:p>
      </dgm:t>
    </dgm:pt>
    <dgm:pt modelId="{049B55CA-B623-40BD-A2A4-AA9BE90BB77D}" type="parTrans" cxnId="{0E081F49-9C93-4AC0-B47F-AFB6A109B0BA}">
      <dgm:prSet/>
      <dgm:spPr/>
      <dgm:t>
        <a:bodyPr/>
        <a:lstStyle/>
        <a:p>
          <a:endParaRPr lang="en-US"/>
        </a:p>
      </dgm:t>
    </dgm:pt>
    <dgm:pt modelId="{6C4464A9-C7C7-4627-BFC7-6A9025BB484C}" type="sibTrans" cxnId="{0E081F49-9C93-4AC0-B47F-AFB6A109B0BA}">
      <dgm:prSet/>
      <dgm:spPr/>
      <dgm:t>
        <a:bodyPr/>
        <a:lstStyle/>
        <a:p>
          <a:endParaRPr lang="en-US"/>
        </a:p>
      </dgm:t>
    </dgm:pt>
    <dgm:pt modelId="{9AA452CB-A03A-461D-A066-66BC1A9D5F97}">
      <dgm:prSet phldrT="[Text]"/>
      <dgm:spPr>
        <a:solidFill>
          <a:schemeClr val="accent5"/>
        </a:solidFill>
      </dgm:spPr>
      <dgm:t>
        <a:bodyPr/>
        <a:lstStyle/>
        <a:p>
          <a:pPr algn="ctr"/>
          <a:r>
            <a:rPr lang="en-US" dirty="0"/>
            <a:t>Institutional</a:t>
          </a:r>
        </a:p>
      </dgm:t>
    </dgm:pt>
    <dgm:pt modelId="{C0EED885-945F-4776-90D5-32CE7C8A8BFF}" type="parTrans" cxnId="{D5954E3C-1C3F-40D5-9F10-2CB7166E328F}">
      <dgm:prSet/>
      <dgm:spPr/>
      <dgm:t>
        <a:bodyPr/>
        <a:lstStyle/>
        <a:p>
          <a:endParaRPr lang="en-US"/>
        </a:p>
      </dgm:t>
    </dgm:pt>
    <dgm:pt modelId="{EF19A62C-0A3F-4F25-90C1-0A8B12B7C15E}" type="sibTrans" cxnId="{D5954E3C-1C3F-40D5-9F10-2CB7166E328F}">
      <dgm:prSet/>
      <dgm:spPr/>
      <dgm:t>
        <a:bodyPr/>
        <a:lstStyle/>
        <a:p>
          <a:endParaRPr lang="en-US"/>
        </a:p>
      </dgm:t>
    </dgm:pt>
    <dgm:pt modelId="{D9009541-ED94-4464-84B0-82DDA3A27215}">
      <dgm:prSet phldrT="[Text]"/>
      <dgm:spPr>
        <a:solidFill>
          <a:schemeClr val="accent2"/>
        </a:solidFill>
      </dgm:spPr>
      <dgm:t>
        <a:bodyPr/>
        <a:lstStyle/>
        <a:p>
          <a:pPr algn="ctr"/>
          <a:r>
            <a:rPr lang="en-US" dirty="0"/>
            <a:t>Communication</a:t>
          </a:r>
        </a:p>
      </dgm:t>
    </dgm:pt>
    <dgm:pt modelId="{4DC274B3-A10D-4003-BA4C-9D7BA692BAB1}" type="parTrans" cxnId="{5EA4CA13-D7C2-4B02-ADA3-FF1EBBDF2CF8}">
      <dgm:prSet/>
      <dgm:spPr/>
      <dgm:t>
        <a:bodyPr/>
        <a:lstStyle/>
        <a:p>
          <a:endParaRPr lang="en-US"/>
        </a:p>
      </dgm:t>
    </dgm:pt>
    <dgm:pt modelId="{71D1F84D-2F6E-4C3B-83CC-7194F401515D}" type="sibTrans" cxnId="{5EA4CA13-D7C2-4B02-ADA3-FF1EBBDF2CF8}">
      <dgm:prSet/>
      <dgm:spPr/>
      <dgm:t>
        <a:bodyPr/>
        <a:lstStyle/>
        <a:p>
          <a:endParaRPr lang="en-US"/>
        </a:p>
      </dgm:t>
    </dgm:pt>
    <dgm:pt modelId="{DB7EC237-D238-4E83-8803-23C7FF48D08B}">
      <dgm:prSet phldrT="[Text]" custT="1"/>
      <dgm:spPr>
        <a:solidFill>
          <a:schemeClr val="accent5"/>
        </a:solidFill>
      </dgm:spPr>
      <dgm:t>
        <a:bodyPr/>
        <a:lstStyle/>
        <a:p>
          <a:pPr algn="l"/>
          <a:r>
            <a:rPr lang="en-US" sz="1100" dirty="0"/>
            <a:t>Identify saturation &amp; gaps</a:t>
          </a:r>
        </a:p>
      </dgm:t>
    </dgm:pt>
    <dgm:pt modelId="{44CD2DCF-F02F-4BCD-BD8A-CCA3831E9528}" type="parTrans" cxnId="{6379D3D3-2835-4DA4-93DC-2DCE41D68B20}">
      <dgm:prSet/>
      <dgm:spPr/>
      <dgm:t>
        <a:bodyPr/>
        <a:lstStyle/>
        <a:p>
          <a:endParaRPr lang="en-US"/>
        </a:p>
      </dgm:t>
    </dgm:pt>
    <dgm:pt modelId="{38D02861-86BD-4C9E-B3C7-D8B3F5CB445D}" type="sibTrans" cxnId="{6379D3D3-2835-4DA4-93DC-2DCE41D68B20}">
      <dgm:prSet/>
      <dgm:spPr/>
      <dgm:t>
        <a:bodyPr/>
        <a:lstStyle/>
        <a:p>
          <a:endParaRPr lang="en-US"/>
        </a:p>
      </dgm:t>
    </dgm:pt>
    <dgm:pt modelId="{CCA770B3-D7FC-46D6-8508-38ACD2FF2733}">
      <dgm:prSet phldrT="[Text]" custT="1"/>
      <dgm:spPr>
        <a:solidFill>
          <a:schemeClr val="accent5"/>
        </a:solidFill>
      </dgm:spPr>
      <dgm:t>
        <a:bodyPr/>
        <a:lstStyle/>
        <a:p>
          <a:pPr algn="l"/>
          <a:r>
            <a:rPr lang="en-US" sz="1100" dirty="0"/>
            <a:t>Quick link to faculty expertise and coverage (evidence for hiring needs)</a:t>
          </a:r>
        </a:p>
      </dgm:t>
    </dgm:pt>
    <dgm:pt modelId="{726D631A-6622-4DC8-9971-4387D69E1FB4}" type="parTrans" cxnId="{5A9E4595-1F63-423A-9C3E-0E61F4072A7F}">
      <dgm:prSet/>
      <dgm:spPr/>
      <dgm:t>
        <a:bodyPr/>
        <a:lstStyle/>
        <a:p>
          <a:endParaRPr lang="en-US"/>
        </a:p>
      </dgm:t>
    </dgm:pt>
    <dgm:pt modelId="{A98C1857-F9A6-45A7-AFD2-D1D8167205C1}" type="sibTrans" cxnId="{5A9E4595-1F63-423A-9C3E-0E61F4072A7F}">
      <dgm:prSet/>
      <dgm:spPr/>
      <dgm:t>
        <a:bodyPr/>
        <a:lstStyle/>
        <a:p>
          <a:endParaRPr lang="en-US"/>
        </a:p>
      </dgm:t>
    </dgm:pt>
    <dgm:pt modelId="{40F5BD13-6876-4A60-A824-1DE06E981D98}">
      <dgm:prSet/>
      <dgm:spPr>
        <a:solidFill>
          <a:schemeClr val="accent2"/>
        </a:solidFill>
      </dgm:spPr>
      <dgm:t>
        <a:bodyPr/>
        <a:lstStyle/>
        <a:p>
          <a:pPr algn="l"/>
          <a:r>
            <a:rPr lang="en-US" dirty="0"/>
            <a:t>Improve Advising Services</a:t>
          </a:r>
        </a:p>
      </dgm:t>
    </dgm:pt>
    <dgm:pt modelId="{5E58678F-11C0-41A0-803B-DA0290AB4E84}" type="parTrans" cxnId="{DE2CC039-90FF-400D-B972-7733434026DC}">
      <dgm:prSet/>
      <dgm:spPr/>
      <dgm:t>
        <a:bodyPr/>
        <a:lstStyle/>
        <a:p>
          <a:endParaRPr lang="en-US"/>
        </a:p>
      </dgm:t>
    </dgm:pt>
    <dgm:pt modelId="{C428B9E8-BC6A-4111-B358-66681129C82E}" type="sibTrans" cxnId="{DE2CC039-90FF-400D-B972-7733434026DC}">
      <dgm:prSet/>
      <dgm:spPr/>
      <dgm:t>
        <a:bodyPr/>
        <a:lstStyle/>
        <a:p>
          <a:endParaRPr lang="en-US"/>
        </a:p>
      </dgm:t>
    </dgm:pt>
    <dgm:pt modelId="{9D3B7E8B-1C74-4D2C-AA2C-5EED6C81BA3D}">
      <dgm:prSet/>
      <dgm:spPr>
        <a:solidFill>
          <a:schemeClr val="accent2"/>
        </a:solidFill>
      </dgm:spPr>
      <dgm:t>
        <a:bodyPr/>
        <a:lstStyle/>
        <a:p>
          <a:pPr algn="l"/>
          <a:r>
            <a:rPr lang="en-US" dirty="0"/>
            <a:t>Marketing for Students</a:t>
          </a:r>
        </a:p>
      </dgm:t>
    </dgm:pt>
    <dgm:pt modelId="{B4082DBC-55EA-408D-A2F4-0FD46E6DD184}" type="parTrans" cxnId="{F1A90E77-218E-4A69-B929-D205C740FEB6}">
      <dgm:prSet/>
      <dgm:spPr/>
      <dgm:t>
        <a:bodyPr/>
        <a:lstStyle/>
        <a:p>
          <a:endParaRPr lang="en-US"/>
        </a:p>
      </dgm:t>
    </dgm:pt>
    <dgm:pt modelId="{86B149F4-8335-4BC0-B67C-54ADC5F819EF}" type="sibTrans" cxnId="{F1A90E77-218E-4A69-B929-D205C740FEB6}">
      <dgm:prSet/>
      <dgm:spPr/>
      <dgm:t>
        <a:bodyPr/>
        <a:lstStyle/>
        <a:p>
          <a:endParaRPr lang="en-US"/>
        </a:p>
      </dgm:t>
    </dgm:pt>
    <dgm:pt modelId="{4211B4EB-AFD2-4FD8-9C14-57781A2BE3D0}">
      <dgm:prSet/>
      <dgm:spPr>
        <a:solidFill>
          <a:schemeClr val="accent2"/>
        </a:solidFill>
      </dgm:spPr>
      <dgm:t>
        <a:bodyPr/>
        <a:lstStyle/>
        <a:p>
          <a:pPr algn="l"/>
          <a:r>
            <a:rPr lang="en-US" dirty="0"/>
            <a:t>Increase instructor understanding how their courses are positioned  </a:t>
          </a:r>
        </a:p>
      </dgm:t>
    </dgm:pt>
    <dgm:pt modelId="{FBDAFE29-1272-4039-8222-501D9D59738B}" type="parTrans" cxnId="{DEBD9E06-4DE7-4DE1-80DD-0456988AE4CD}">
      <dgm:prSet/>
      <dgm:spPr/>
      <dgm:t>
        <a:bodyPr/>
        <a:lstStyle/>
        <a:p>
          <a:endParaRPr lang="en-US"/>
        </a:p>
      </dgm:t>
    </dgm:pt>
    <dgm:pt modelId="{02A9F2DD-A60D-44E4-8044-1F7DC0653FD0}" type="sibTrans" cxnId="{DEBD9E06-4DE7-4DE1-80DD-0456988AE4CD}">
      <dgm:prSet/>
      <dgm:spPr/>
      <dgm:t>
        <a:bodyPr/>
        <a:lstStyle/>
        <a:p>
          <a:endParaRPr lang="en-US"/>
        </a:p>
      </dgm:t>
    </dgm:pt>
    <dgm:pt modelId="{95DB675A-485E-49C2-87FB-3D2B5B1CB92A}">
      <dgm:prSet phldrT="[Text]" custT="1"/>
      <dgm:spPr>
        <a:solidFill>
          <a:schemeClr val="accent2"/>
        </a:solidFill>
      </dgm:spPr>
      <dgm:t>
        <a:bodyPr/>
        <a:lstStyle/>
        <a:p>
          <a:pPr algn="l"/>
          <a:r>
            <a:rPr lang="en-US" sz="1100" dirty="0"/>
            <a:t>Support planning of new curriculum development</a:t>
          </a:r>
        </a:p>
      </dgm:t>
    </dgm:pt>
    <dgm:pt modelId="{53C4E632-FE04-4511-B34E-A754AE37A2D9}" type="parTrans" cxnId="{0244D96E-EFCE-442E-B6EB-330A38C1CA77}">
      <dgm:prSet/>
      <dgm:spPr/>
      <dgm:t>
        <a:bodyPr/>
        <a:lstStyle/>
        <a:p>
          <a:endParaRPr lang="en-US"/>
        </a:p>
      </dgm:t>
    </dgm:pt>
    <dgm:pt modelId="{87244A4C-4B07-478C-A0F7-7E4EED480651}" type="sibTrans" cxnId="{0244D96E-EFCE-442E-B6EB-330A38C1CA77}">
      <dgm:prSet/>
      <dgm:spPr/>
      <dgm:t>
        <a:bodyPr/>
        <a:lstStyle/>
        <a:p>
          <a:endParaRPr lang="en-US"/>
        </a:p>
      </dgm:t>
    </dgm:pt>
    <dgm:pt modelId="{5AF16404-F8BD-4F1D-BB59-3F31950CFC22}">
      <dgm:prSet custT="1"/>
      <dgm:spPr>
        <a:solidFill>
          <a:schemeClr val="accent2"/>
        </a:solidFill>
      </dgm:spPr>
      <dgm:t>
        <a:bodyPr/>
        <a:lstStyle/>
        <a:p>
          <a:pPr algn="l"/>
          <a:r>
            <a:rPr lang="en-US" sz="1100" dirty="0"/>
            <a:t>Support sequencing &amp; flow</a:t>
          </a:r>
        </a:p>
      </dgm:t>
    </dgm:pt>
    <dgm:pt modelId="{6B504F13-72A9-48C2-8B8F-9EF792E2E02A}" type="parTrans" cxnId="{652D597E-79F5-4239-BC76-287FC1924083}">
      <dgm:prSet/>
      <dgm:spPr/>
      <dgm:t>
        <a:bodyPr/>
        <a:lstStyle/>
        <a:p>
          <a:endParaRPr lang="en-US"/>
        </a:p>
      </dgm:t>
    </dgm:pt>
    <dgm:pt modelId="{0519702A-B778-4543-85F9-8D5989139C46}" type="sibTrans" cxnId="{652D597E-79F5-4239-BC76-287FC1924083}">
      <dgm:prSet/>
      <dgm:spPr/>
      <dgm:t>
        <a:bodyPr/>
        <a:lstStyle/>
        <a:p>
          <a:endParaRPr lang="en-US"/>
        </a:p>
      </dgm:t>
    </dgm:pt>
    <dgm:pt modelId="{F5DA8F3D-457E-4959-B27A-3AD1D1BA8388}">
      <dgm:prSet custT="1"/>
      <dgm:spPr>
        <a:solidFill>
          <a:schemeClr val="accent2"/>
        </a:solidFill>
      </dgm:spPr>
      <dgm:t>
        <a:bodyPr/>
        <a:lstStyle/>
        <a:p>
          <a:pPr algn="l"/>
          <a:r>
            <a:rPr lang="en-US" sz="1100" dirty="0"/>
            <a:t>Simplify and elevate assessment</a:t>
          </a:r>
        </a:p>
      </dgm:t>
    </dgm:pt>
    <dgm:pt modelId="{EBEAF7C1-DE07-491C-9DC2-9DBD420F67BC}" type="parTrans" cxnId="{3888C9D5-013E-47F8-9393-BBE558D51EB7}">
      <dgm:prSet/>
      <dgm:spPr/>
      <dgm:t>
        <a:bodyPr/>
        <a:lstStyle/>
        <a:p>
          <a:endParaRPr lang="en-US"/>
        </a:p>
      </dgm:t>
    </dgm:pt>
    <dgm:pt modelId="{21606786-8F95-4387-9CFC-3FBA0DFB8C23}" type="sibTrans" cxnId="{3888C9D5-013E-47F8-9393-BBE558D51EB7}">
      <dgm:prSet/>
      <dgm:spPr/>
      <dgm:t>
        <a:bodyPr/>
        <a:lstStyle/>
        <a:p>
          <a:endParaRPr lang="en-US"/>
        </a:p>
      </dgm:t>
    </dgm:pt>
    <dgm:pt modelId="{8F7EC4E6-BE31-44C9-AD3B-E2B522C957C2}">
      <dgm:prSet custT="1"/>
      <dgm:spPr>
        <a:solidFill>
          <a:schemeClr val="accent2"/>
        </a:solidFill>
      </dgm:spPr>
      <dgm:t>
        <a:bodyPr/>
        <a:lstStyle/>
        <a:p>
          <a:pPr algn="l"/>
          <a:r>
            <a:rPr lang="en-US" sz="1100" dirty="0"/>
            <a:t>Creates vertical &amp; horizontal alignment</a:t>
          </a:r>
        </a:p>
      </dgm:t>
    </dgm:pt>
    <dgm:pt modelId="{4FE7E1BB-EF83-4BA5-BFDB-83E0EC962911}" type="parTrans" cxnId="{EEA2B4BA-8ECA-492F-8A6F-CA4BC25C1A83}">
      <dgm:prSet/>
      <dgm:spPr/>
      <dgm:t>
        <a:bodyPr/>
        <a:lstStyle/>
        <a:p>
          <a:endParaRPr lang="en-US"/>
        </a:p>
      </dgm:t>
    </dgm:pt>
    <dgm:pt modelId="{ED95DF64-B586-46AD-9796-E6980393F55F}" type="sibTrans" cxnId="{EEA2B4BA-8ECA-492F-8A6F-CA4BC25C1A83}">
      <dgm:prSet/>
      <dgm:spPr/>
      <dgm:t>
        <a:bodyPr/>
        <a:lstStyle/>
        <a:p>
          <a:endParaRPr lang="en-US"/>
        </a:p>
      </dgm:t>
    </dgm:pt>
    <dgm:pt modelId="{5661BCAF-64F9-4CBB-ABED-4BDDAE86B0D9}">
      <dgm:prSet phldrT="[Text]" custT="1"/>
      <dgm:spPr>
        <a:solidFill>
          <a:schemeClr val="accent5"/>
        </a:solidFill>
      </dgm:spPr>
      <dgm:t>
        <a:bodyPr/>
        <a:lstStyle/>
        <a:p>
          <a:pPr algn="l"/>
          <a:r>
            <a:rPr lang="en-US" sz="1100" dirty="0"/>
            <a:t>Monitor changes across time</a:t>
          </a:r>
        </a:p>
      </dgm:t>
    </dgm:pt>
    <dgm:pt modelId="{F615B7AE-71AB-4D3A-85BB-2B3ECE8F8899}" type="parTrans" cxnId="{5F9C1A0E-85A6-4C70-BA99-32BA6C524C68}">
      <dgm:prSet/>
      <dgm:spPr/>
      <dgm:t>
        <a:bodyPr/>
        <a:lstStyle/>
        <a:p>
          <a:endParaRPr lang="en-US"/>
        </a:p>
      </dgm:t>
    </dgm:pt>
    <dgm:pt modelId="{622D717D-B82E-47AE-8374-383CD5C31CD6}" type="sibTrans" cxnId="{5F9C1A0E-85A6-4C70-BA99-32BA6C524C68}">
      <dgm:prSet/>
      <dgm:spPr/>
      <dgm:t>
        <a:bodyPr/>
        <a:lstStyle/>
        <a:p>
          <a:endParaRPr lang="en-US"/>
        </a:p>
      </dgm:t>
    </dgm:pt>
    <dgm:pt modelId="{019F3734-1E2D-4A23-84DE-BCD99BCB2544}">
      <dgm:prSet phldrT="[Text]" custT="1"/>
      <dgm:spPr>
        <a:solidFill>
          <a:schemeClr val="accent5"/>
        </a:solidFill>
      </dgm:spPr>
      <dgm:t>
        <a:bodyPr/>
        <a:lstStyle/>
        <a:p>
          <a:pPr algn="l"/>
          <a:r>
            <a:rPr lang="en-US" sz="1100" dirty="0"/>
            <a:t>Support new concentrations &amp; degrees</a:t>
          </a:r>
        </a:p>
      </dgm:t>
    </dgm:pt>
    <dgm:pt modelId="{CF257EAB-C7E7-4FD8-A937-9AD953278126}" type="parTrans" cxnId="{93BF6FD5-1C95-4572-B905-5350A900BDD8}">
      <dgm:prSet/>
      <dgm:spPr/>
      <dgm:t>
        <a:bodyPr/>
        <a:lstStyle/>
        <a:p>
          <a:endParaRPr lang="en-US"/>
        </a:p>
      </dgm:t>
    </dgm:pt>
    <dgm:pt modelId="{E35D68C4-651B-41B7-BE1E-A86EEE680CDC}" type="sibTrans" cxnId="{93BF6FD5-1C95-4572-B905-5350A900BDD8}">
      <dgm:prSet/>
      <dgm:spPr/>
      <dgm:t>
        <a:bodyPr/>
        <a:lstStyle/>
        <a:p>
          <a:endParaRPr lang="en-US"/>
        </a:p>
      </dgm:t>
    </dgm:pt>
    <dgm:pt modelId="{EF6ADFB6-2812-42E4-AA2B-A312094C23CE}">
      <dgm:prSet/>
      <dgm:spPr>
        <a:solidFill>
          <a:schemeClr val="accent5"/>
        </a:solidFill>
      </dgm:spPr>
      <dgm:t>
        <a:bodyPr/>
        <a:lstStyle/>
        <a:p>
          <a:pPr algn="l"/>
          <a:r>
            <a:rPr lang="en-US" dirty="0"/>
            <a:t>Inform initiatives</a:t>
          </a:r>
        </a:p>
      </dgm:t>
    </dgm:pt>
    <dgm:pt modelId="{19CBCC71-E6B6-4AAC-AB80-A9B233A8AC1C}" type="parTrans" cxnId="{CFFD0E16-3455-4E55-B816-6E2B3A1F0AE9}">
      <dgm:prSet/>
      <dgm:spPr/>
      <dgm:t>
        <a:bodyPr/>
        <a:lstStyle/>
        <a:p>
          <a:endParaRPr lang="en-US"/>
        </a:p>
      </dgm:t>
    </dgm:pt>
    <dgm:pt modelId="{61690041-8790-4608-9EEB-2712EC2568E0}" type="sibTrans" cxnId="{CFFD0E16-3455-4E55-B816-6E2B3A1F0AE9}">
      <dgm:prSet/>
      <dgm:spPr/>
      <dgm:t>
        <a:bodyPr/>
        <a:lstStyle/>
        <a:p>
          <a:endParaRPr lang="en-US"/>
        </a:p>
      </dgm:t>
    </dgm:pt>
    <dgm:pt modelId="{51D999B4-213B-41FB-BEE4-B4D7BEE50D12}">
      <dgm:prSet/>
      <dgm:spPr>
        <a:solidFill>
          <a:schemeClr val="accent5"/>
        </a:solidFill>
      </dgm:spPr>
      <dgm:t>
        <a:bodyPr/>
        <a:lstStyle/>
        <a:p>
          <a:pPr algn="l"/>
          <a:r>
            <a:rPr lang="en-US" dirty="0"/>
            <a:t>Support the development of interdisciplinary structures</a:t>
          </a:r>
        </a:p>
      </dgm:t>
    </dgm:pt>
    <dgm:pt modelId="{4B3EE5A3-1EDB-4BFA-BAEA-61824DC226ED}" type="parTrans" cxnId="{BE86A207-AEF7-40F5-B2E8-284EBE61D935}">
      <dgm:prSet/>
      <dgm:spPr/>
      <dgm:t>
        <a:bodyPr/>
        <a:lstStyle/>
        <a:p>
          <a:endParaRPr lang="en-US"/>
        </a:p>
      </dgm:t>
    </dgm:pt>
    <dgm:pt modelId="{030829D1-2213-44CF-A248-015453ED2A7F}" type="sibTrans" cxnId="{BE86A207-AEF7-40F5-B2E8-284EBE61D935}">
      <dgm:prSet/>
      <dgm:spPr/>
      <dgm:t>
        <a:bodyPr/>
        <a:lstStyle/>
        <a:p>
          <a:endParaRPr lang="en-US"/>
        </a:p>
      </dgm:t>
    </dgm:pt>
    <dgm:pt modelId="{9411E587-63FD-4FEE-9CBE-14562323F8DA}">
      <dgm:prSet/>
      <dgm:spPr>
        <a:solidFill>
          <a:schemeClr val="accent5"/>
        </a:solidFill>
      </dgm:spPr>
      <dgm:t>
        <a:bodyPr/>
        <a:lstStyle/>
        <a:p>
          <a:pPr algn="l"/>
          <a:r>
            <a:rPr lang="en-US" dirty="0"/>
            <a:t>Support accreditation </a:t>
          </a:r>
        </a:p>
      </dgm:t>
    </dgm:pt>
    <dgm:pt modelId="{A0FDA07E-B101-45AF-B8BC-D06C710A690C}" type="parTrans" cxnId="{65877721-1DDF-4C30-95B1-0E59E7E54828}">
      <dgm:prSet/>
      <dgm:spPr/>
      <dgm:t>
        <a:bodyPr/>
        <a:lstStyle/>
        <a:p>
          <a:endParaRPr lang="en-US"/>
        </a:p>
      </dgm:t>
    </dgm:pt>
    <dgm:pt modelId="{0D365ABA-3AF5-4C65-8153-DF5D54E518FD}" type="sibTrans" cxnId="{65877721-1DDF-4C30-95B1-0E59E7E54828}">
      <dgm:prSet/>
      <dgm:spPr/>
      <dgm:t>
        <a:bodyPr/>
        <a:lstStyle/>
        <a:p>
          <a:endParaRPr lang="en-US"/>
        </a:p>
      </dgm:t>
    </dgm:pt>
    <dgm:pt modelId="{9AD16A2A-AF47-49DC-81A1-3919458A17C2}">
      <dgm:prSet/>
      <dgm:spPr>
        <a:solidFill>
          <a:schemeClr val="accent5"/>
        </a:solidFill>
      </dgm:spPr>
      <dgm:t>
        <a:bodyPr/>
        <a:lstStyle/>
        <a:p>
          <a:pPr algn="l"/>
          <a:r>
            <a:rPr lang="en-US" dirty="0"/>
            <a:t>Support APR self-study</a:t>
          </a:r>
        </a:p>
      </dgm:t>
    </dgm:pt>
    <dgm:pt modelId="{297C5C3A-A4E5-460D-813E-0641940C49EB}" type="parTrans" cxnId="{008286B0-F88B-4DD1-BD50-9527D10F6C81}">
      <dgm:prSet/>
      <dgm:spPr/>
      <dgm:t>
        <a:bodyPr/>
        <a:lstStyle/>
        <a:p>
          <a:endParaRPr lang="en-US"/>
        </a:p>
      </dgm:t>
    </dgm:pt>
    <dgm:pt modelId="{36C35E83-90FC-49CD-9DDF-9C3A37121919}" type="sibTrans" cxnId="{008286B0-F88B-4DD1-BD50-9527D10F6C81}">
      <dgm:prSet/>
      <dgm:spPr/>
      <dgm:t>
        <a:bodyPr/>
        <a:lstStyle/>
        <a:p>
          <a:endParaRPr lang="en-US"/>
        </a:p>
      </dgm:t>
    </dgm:pt>
    <dgm:pt modelId="{D4C1A8A9-23AF-443C-B994-E989E9DFB3F1}" type="pres">
      <dgm:prSet presAssocID="{0B209506-E19F-433A-BD42-3E32F7679C25}" presName="Name0" presStyleCnt="0">
        <dgm:presLayoutVars>
          <dgm:chMax val="1"/>
          <dgm:dir/>
          <dgm:animLvl val="ctr"/>
          <dgm:resizeHandles val="exact"/>
        </dgm:presLayoutVars>
      </dgm:prSet>
      <dgm:spPr/>
    </dgm:pt>
    <dgm:pt modelId="{D611E0C9-244F-42A0-B60B-937A71B5C394}" type="pres">
      <dgm:prSet presAssocID="{0373F2DC-5ED7-4B30-8FDB-A266B4560640}" presName="centerShape" presStyleLbl="node0" presStyleIdx="0" presStyleCnt="1" custScaleX="73483" custScaleY="73792"/>
      <dgm:spPr/>
    </dgm:pt>
    <dgm:pt modelId="{EC2E752F-AF77-4CE1-AC8C-476FF92CB6E2}" type="pres">
      <dgm:prSet presAssocID="{AE910A94-3B1B-4787-82F6-BAB657AC49EA}" presName="node" presStyleLbl="node1" presStyleIdx="0" presStyleCnt="4" custScaleX="171473" custScaleY="167055" custRadScaleRad="92620" custRadScaleInc="-2178">
        <dgm:presLayoutVars>
          <dgm:bulletEnabled val="1"/>
        </dgm:presLayoutVars>
      </dgm:prSet>
      <dgm:spPr/>
    </dgm:pt>
    <dgm:pt modelId="{FCCFD24F-3CA0-41F4-B024-D2D94FFCA81E}" type="pres">
      <dgm:prSet presAssocID="{AE910A94-3B1B-4787-82F6-BAB657AC49EA}" presName="dummy" presStyleCnt="0"/>
      <dgm:spPr/>
    </dgm:pt>
    <dgm:pt modelId="{C9FE1820-4193-4E4F-9C0A-ABC1846BFC5C}" type="pres">
      <dgm:prSet presAssocID="{1AFED5A8-E86B-4CAE-A975-CA4D22BE1B10}" presName="sibTrans" presStyleLbl="sibTrans2D1" presStyleIdx="0" presStyleCnt="4"/>
      <dgm:spPr/>
    </dgm:pt>
    <dgm:pt modelId="{288E6E90-CDE8-4BE9-A421-C6BBA0C2B242}" type="pres">
      <dgm:prSet presAssocID="{9AAB8325-F3A0-4407-9EAC-A0F2854D2A6D}" presName="node" presStyleLbl="node1" presStyleIdx="1" presStyleCnt="4" custScaleX="170635" custScaleY="166883" custRadScaleRad="92976" custRadScaleInc="5573">
        <dgm:presLayoutVars>
          <dgm:bulletEnabled val="1"/>
        </dgm:presLayoutVars>
      </dgm:prSet>
      <dgm:spPr/>
    </dgm:pt>
    <dgm:pt modelId="{2383304C-E348-48E4-8893-948FCC338603}" type="pres">
      <dgm:prSet presAssocID="{9AAB8325-F3A0-4407-9EAC-A0F2854D2A6D}" presName="dummy" presStyleCnt="0"/>
      <dgm:spPr/>
    </dgm:pt>
    <dgm:pt modelId="{61D63A1E-2C42-4BC7-BC5A-AA5B7DE89FFD}" type="pres">
      <dgm:prSet presAssocID="{6C4464A9-C7C7-4627-BFC7-6A9025BB484C}" presName="sibTrans" presStyleLbl="sibTrans2D1" presStyleIdx="1" presStyleCnt="4"/>
      <dgm:spPr/>
    </dgm:pt>
    <dgm:pt modelId="{95CB326B-556A-4F3E-B37D-69C9EADB8106}" type="pres">
      <dgm:prSet presAssocID="{9AA452CB-A03A-461D-A066-66BC1A9D5F97}" presName="node" presStyleLbl="node1" presStyleIdx="2" presStyleCnt="4" custScaleX="171357" custScaleY="167674" custRadScaleRad="93518" custRadScaleInc="311">
        <dgm:presLayoutVars>
          <dgm:bulletEnabled val="1"/>
        </dgm:presLayoutVars>
      </dgm:prSet>
      <dgm:spPr/>
    </dgm:pt>
    <dgm:pt modelId="{4BD2ACFF-BAFA-4BDF-8B57-E11B68CE157F}" type="pres">
      <dgm:prSet presAssocID="{9AA452CB-A03A-461D-A066-66BC1A9D5F97}" presName="dummy" presStyleCnt="0"/>
      <dgm:spPr/>
    </dgm:pt>
    <dgm:pt modelId="{88A0C468-EC6A-4154-B77F-34BEC18F5184}" type="pres">
      <dgm:prSet presAssocID="{EF19A62C-0A3F-4F25-90C1-0A8B12B7C15E}" presName="sibTrans" presStyleLbl="sibTrans2D1" presStyleIdx="2" presStyleCnt="4"/>
      <dgm:spPr/>
    </dgm:pt>
    <dgm:pt modelId="{38D74CBD-A5DC-41F7-A2E5-0B8A4CB1BFAA}" type="pres">
      <dgm:prSet presAssocID="{D9009541-ED94-4464-84B0-82DDA3A27215}" presName="node" presStyleLbl="node1" presStyleIdx="3" presStyleCnt="4" custScaleX="170653" custScaleY="168535" custRadScaleRad="92907" custRadScaleInc="-1197">
        <dgm:presLayoutVars>
          <dgm:bulletEnabled val="1"/>
        </dgm:presLayoutVars>
      </dgm:prSet>
      <dgm:spPr/>
    </dgm:pt>
    <dgm:pt modelId="{1B6A3F8C-2FA7-4E37-B4E1-223018D64F83}" type="pres">
      <dgm:prSet presAssocID="{D9009541-ED94-4464-84B0-82DDA3A27215}" presName="dummy" presStyleCnt="0"/>
      <dgm:spPr/>
    </dgm:pt>
    <dgm:pt modelId="{A7D4C1F3-EA1B-4E48-A121-FDA82BC13784}" type="pres">
      <dgm:prSet presAssocID="{71D1F84D-2F6E-4C3B-83CC-7194F401515D}" presName="sibTrans" presStyleLbl="sibTrans2D1" presStyleIdx="3" presStyleCnt="4"/>
      <dgm:spPr/>
    </dgm:pt>
  </dgm:ptLst>
  <dgm:cxnLst>
    <dgm:cxn modelId="{DEBD9E06-4DE7-4DE1-80DD-0456988AE4CD}" srcId="{D9009541-ED94-4464-84B0-82DDA3A27215}" destId="{4211B4EB-AFD2-4FD8-9C14-57781A2BE3D0}" srcOrd="2" destOrd="0" parTransId="{FBDAFE29-1272-4039-8222-501D9D59738B}" sibTransId="{02A9F2DD-A60D-44E4-8044-1F7DC0653FD0}"/>
    <dgm:cxn modelId="{BE86A207-AEF7-40F5-B2E8-284EBE61D935}" srcId="{9AA452CB-A03A-461D-A066-66BC1A9D5F97}" destId="{51D999B4-213B-41FB-BEE4-B4D7BEE50D12}" srcOrd="1" destOrd="0" parTransId="{4B3EE5A3-1EDB-4BFA-BAEA-61824DC226ED}" sibTransId="{030829D1-2213-44CF-A248-015453ED2A7F}"/>
    <dgm:cxn modelId="{5F9C1A0E-85A6-4C70-BA99-32BA6C524C68}" srcId="{AE910A94-3B1B-4787-82F6-BAB657AC49EA}" destId="{5661BCAF-64F9-4CBB-ABED-4BDDAE86B0D9}" srcOrd="2" destOrd="0" parTransId="{F615B7AE-71AB-4D3A-85BB-2B3ECE8F8899}" sibTransId="{622D717D-B82E-47AE-8374-383CD5C31CD6}"/>
    <dgm:cxn modelId="{BF8EED0E-ACBC-4C46-A8C3-7E1B94BBF541}" type="presOf" srcId="{71D1F84D-2F6E-4C3B-83CC-7194F401515D}" destId="{A7D4C1F3-EA1B-4E48-A121-FDA82BC13784}" srcOrd="0" destOrd="0" presId="urn:microsoft.com/office/officeart/2005/8/layout/radial6"/>
    <dgm:cxn modelId="{A9DD0B12-5872-4E88-963F-CFCBC7223B80}" type="presOf" srcId="{51D999B4-213B-41FB-BEE4-B4D7BEE50D12}" destId="{95CB326B-556A-4F3E-B37D-69C9EADB8106}" srcOrd="0" destOrd="2" presId="urn:microsoft.com/office/officeart/2005/8/layout/radial6"/>
    <dgm:cxn modelId="{5EA4CA13-D7C2-4B02-ADA3-FF1EBBDF2CF8}" srcId="{0373F2DC-5ED7-4B30-8FDB-A266B4560640}" destId="{D9009541-ED94-4464-84B0-82DDA3A27215}" srcOrd="3" destOrd="0" parTransId="{4DC274B3-A10D-4003-BA4C-9D7BA692BAB1}" sibTransId="{71D1F84D-2F6E-4C3B-83CC-7194F401515D}"/>
    <dgm:cxn modelId="{CFFD0E16-3455-4E55-B816-6E2B3A1F0AE9}" srcId="{9AA452CB-A03A-461D-A066-66BC1A9D5F97}" destId="{EF6ADFB6-2812-42E4-AA2B-A312094C23CE}" srcOrd="0" destOrd="0" parTransId="{19CBCC71-E6B6-4AAC-AB80-A9B233A8AC1C}" sibTransId="{61690041-8790-4608-9EEB-2712EC2568E0}"/>
    <dgm:cxn modelId="{4F851119-3A87-42A4-A624-D2B07F3F29DB}" type="presOf" srcId="{019F3734-1E2D-4A23-84DE-BCD99BCB2544}" destId="{EC2E752F-AF77-4CE1-AC8C-476FF92CB6E2}" srcOrd="0" destOrd="4" presId="urn:microsoft.com/office/officeart/2005/8/layout/radial6"/>
    <dgm:cxn modelId="{65877721-1DDF-4C30-95B1-0E59E7E54828}" srcId="{9AA452CB-A03A-461D-A066-66BC1A9D5F97}" destId="{9411E587-63FD-4FEE-9CBE-14562323F8DA}" srcOrd="2" destOrd="0" parTransId="{A0FDA07E-B101-45AF-B8BC-D06C710A690C}" sibTransId="{0D365ABA-3AF5-4C65-8153-DF5D54E518FD}"/>
    <dgm:cxn modelId="{4A42C322-65F4-492F-86CD-E9E641164BF9}" type="presOf" srcId="{0373F2DC-5ED7-4B30-8FDB-A266B4560640}" destId="{D611E0C9-244F-42A0-B60B-937A71B5C394}" srcOrd="0" destOrd="0" presId="urn:microsoft.com/office/officeart/2005/8/layout/radial6"/>
    <dgm:cxn modelId="{1E4E9B35-536B-44E1-BF21-85D1540174BE}" srcId="{0B209506-E19F-433A-BD42-3E32F7679C25}" destId="{0373F2DC-5ED7-4B30-8FDB-A266B4560640}" srcOrd="0" destOrd="0" parTransId="{E28E5D09-7B5F-4E81-83FA-49FCAB77F95B}" sibTransId="{BC215CFD-FC72-4983-853C-9C0A8800C717}"/>
    <dgm:cxn modelId="{DE2CC039-90FF-400D-B972-7733434026DC}" srcId="{D9009541-ED94-4464-84B0-82DDA3A27215}" destId="{40F5BD13-6876-4A60-A824-1DE06E981D98}" srcOrd="0" destOrd="0" parTransId="{5E58678F-11C0-41A0-803B-DA0290AB4E84}" sibTransId="{C428B9E8-BC6A-4111-B358-66681129C82E}"/>
    <dgm:cxn modelId="{D5954E3C-1C3F-40D5-9F10-2CB7166E328F}" srcId="{0373F2DC-5ED7-4B30-8FDB-A266B4560640}" destId="{9AA452CB-A03A-461D-A066-66BC1A9D5F97}" srcOrd="2" destOrd="0" parTransId="{C0EED885-945F-4776-90D5-32CE7C8A8BFF}" sibTransId="{EF19A62C-0A3F-4F25-90C1-0A8B12B7C15E}"/>
    <dgm:cxn modelId="{1D87923C-1C7C-4FC2-A676-E7B79DB1F23C}" type="presOf" srcId="{40F5BD13-6876-4A60-A824-1DE06E981D98}" destId="{38D74CBD-A5DC-41F7-A2E5-0B8A4CB1BFAA}" srcOrd="0" destOrd="1" presId="urn:microsoft.com/office/officeart/2005/8/layout/radial6"/>
    <dgm:cxn modelId="{2DBC003D-A419-47FC-A8D1-124F80274A42}" type="presOf" srcId="{6C4464A9-C7C7-4627-BFC7-6A9025BB484C}" destId="{61D63A1E-2C42-4BC7-BC5A-AA5B7DE89FFD}" srcOrd="0" destOrd="0" presId="urn:microsoft.com/office/officeart/2005/8/layout/radial6"/>
    <dgm:cxn modelId="{25D55A43-9013-4146-9130-8FADBF9AD2E1}" type="presOf" srcId="{AE910A94-3B1B-4787-82F6-BAB657AC49EA}" destId="{EC2E752F-AF77-4CE1-AC8C-476FF92CB6E2}" srcOrd="0" destOrd="0" presId="urn:microsoft.com/office/officeart/2005/8/layout/radial6"/>
    <dgm:cxn modelId="{0C834D66-34D3-418D-93A8-D035E2B31E37}" srcId="{0373F2DC-5ED7-4B30-8FDB-A266B4560640}" destId="{AE910A94-3B1B-4787-82F6-BAB657AC49EA}" srcOrd="0" destOrd="0" parTransId="{C20E01BF-3985-4AB6-AB05-D7AEB6B17B44}" sibTransId="{1AFED5A8-E86B-4CAE-A975-CA4D22BE1B10}"/>
    <dgm:cxn modelId="{0E081F49-9C93-4AC0-B47F-AFB6A109B0BA}" srcId="{0373F2DC-5ED7-4B30-8FDB-A266B4560640}" destId="{9AAB8325-F3A0-4407-9EAC-A0F2854D2A6D}" srcOrd="1" destOrd="0" parTransId="{049B55CA-B623-40BD-A2A4-AA9BE90BB77D}" sibTransId="{6C4464A9-C7C7-4627-BFC7-6A9025BB484C}"/>
    <dgm:cxn modelId="{9930E44B-5A40-4BF8-A87F-D11BC8459B3C}" type="presOf" srcId="{0B209506-E19F-433A-BD42-3E32F7679C25}" destId="{D4C1A8A9-23AF-443C-B994-E989E9DFB3F1}" srcOrd="0" destOrd="0" presId="urn:microsoft.com/office/officeart/2005/8/layout/radial6"/>
    <dgm:cxn modelId="{1D584E6C-4042-4454-9D72-8DBB5F75979E}" type="presOf" srcId="{9411E587-63FD-4FEE-9CBE-14562323F8DA}" destId="{95CB326B-556A-4F3E-B37D-69C9EADB8106}" srcOrd="0" destOrd="3" presId="urn:microsoft.com/office/officeart/2005/8/layout/radial6"/>
    <dgm:cxn modelId="{0244D96E-EFCE-442E-B6EB-330A38C1CA77}" srcId="{9AAB8325-F3A0-4407-9EAC-A0F2854D2A6D}" destId="{95DB675A-485E-49C2-87FB-3D2B5B1CB92A}" srcOrd="0" destOrd="0" parTransId="{53C4E632-FE04-4511-B34E-A754AE37A2D9}" sibTransId="{87244A4C-4B07-478C-A0F7-7E4EED480651}"/>
    <dgm:cxn modelId="{82B00373-B9E5-4850-B46F-CC23D2532BC3}" type="presOf" srcId="{5661BCAF-64F9-4CBB-ABED-4BDDAE86B0D9}" destId="{EC2E752F-AF77-4CE1-AC8C-476FF92CB6E2}" srcOrd="0" destOrd="3" presId="urn:microsoft.com/office/officeart/2005/8/layout/radial6"/>
    <dgm:cxn modelId="{F1A90E77-218E-4A69-B929-D205C740FEB6}" srcId="{D9009541-ED94-4464-84B0-82DDA3A27215}" destId="{9D3B7E8B-1C74-4D2C-AA2C-5EED6C81BA3D}" srcOrd="1" destOrd="0" parTransId="{B4082DBC-55EA-408D-A2F4-0FD46E6DD184}" sibTransId="{86B149F4-8335-4BC0-B67C-54ADC5F819EF}"/>
    <dgm:cxn modelId="{42E42278-B9A8-4FDD-B664-3C999B8791A4}" type="presOf" srcId="{CCA770B3-D7FC-46D6-8508-38ACD2FF2733}" destId="{EC2E752F-AF77-4CE1-AC8C-476FF92CB6E2}" srcOrd="0" destOrd="2" presId="urn:microsoft.com/office/officeart/2005/8/layout/radial6"/>
    <dgm:cxn modelId="{652D597E-79F5-4239-BC76-287FC1924083}" srcId="{9AAB8325-F3A0-4407-9EAC-A0F2854D2A6D}" destId="{5AF16404-F8BD-4F1D-BB59-3F31950CFC22}" srcOrd="1" destOrd="0" parTransId="{6B504F13-72A9-48C2-8B8F-9EF792E2E02A}" sibTransId="{0519702A-B778-4543-85F9-8D5989139C46}"/>
    <dgm:cxn modelId="{27FCB686-BF22-4BED-856E-15F6F7BCE78E}" type="presOf" srcId="{EF6ADFB6-2812-42E4-AA2B-A312094C23CE}" destId="{95CB326B-556A-4F3E-B37D-69C9EADB8106}" srcOrd="0" destOrd="1" presId="urn:microsoft.com/office/officeart/2005/8/layout/radial6"/>
    <dgm:cxn modelId="{5A9E4595-1F63-423A-9C3E-0E61F4072A7F}" srcId="{AE910A94-3B1B-4787-82F6-BAB657AC49EA}" destId="{CCA770B3-D7FC-46D6-8508-38ACD2FF2733}" srcOrd="1" destOrd="0" parTransId="{726D631A-6622-4DC8-9971-4387D69E1FB4}" sibTransId="{A98C1857-F9A6-45A7-AFD2-D1D8167205C1}"/>
    <dgm:cxn modelId="{BBE1BFA7-75C7-4029-91DB-D58B00B1DCE6}" type="presOf" srcId="{9AA452CB-A03A-461D-A066-66BC1A9D5F97}" destId="{95CB326B-556A-4F3E-B37D-69C9EADB8106}" srcOrd="0" destOrd="0" presId="urn:microsoft.com/office/officeart/2005/8/layout/radial6"/>
    <dgm:cxn modelId="{114AECA7-9297-466A-B023-CA882987BA48}" type="presOf" srcId="{1AFED5A8-E86B-4CAE-A975-CA4D22BE1B10}" destId="{C9FE1820-4193-4E4F-9C0A-ABC1846BFC5C}" srcOrd="0" destOrd="0" presId="urn:microsoft.com/office/officeart/2005/8/layout/radial6"/>
    <dgm:cxn modelId="{1A7AF2AC-0E98-4D08-A90B-63C9C99C1954}" type="presOf" srcId="{F5DA8F3D-457E-4959-B27A-3AD1D1BA8388}" destId="{288E6E90-CDE8-4BE9-A421-C6BBA0C2B242}" srcOrd="0" destOrd="3" presId="urn:microsoft.com/office/officeart/2005/8/layout/radial6"/>
    <dgm:cxn modelId="{008286B0-F88B-4DD1-BD50-9527D10F6C81}" srcId="{9AA452CB-A03A-461D-A066-66BC1A9D5F97}" destId="{9AD16A2A-AF47-49DC-81A1-3919458A17C2}" srcOrd="3" destOrd="0" parTransId="{297C5C3A-A4E5-460D-813E-0641940C49EB}" sibTransId="{36C35E83-90FC-49CD-9DDF-9C3A37121919}"/>
    <dgm:cxn modelId="{C21C13B4-E8C6-4F60-B68E-38C3617A4AA4}" type="presOf" srcId="{9AAB8325-F3A0-4407-9EAC-A0F2854D2A6D}" destId="{288E6E90-CDE8-4BE9-A421-C6BBA0C2B242}" srcOrd="0" destOrd="0" presId="urn:microsoft.com/office/officeart/2005/8/layout/radial6"/>
    <dgm:cxn modelId="{FDCF22B8-8268-460C-A641-45D37CE91EF5}" type="presOf" srcId="{9AD16A2A-AF47-49DC-81A1-3919458A17C2}" destId="{95CB326B-556A-4F3E-B37D-69C9EADB8106}" srcOrd="0" destOrd="4" presId="urn:microsoft.com/office/officeart/2005/8/layout/radial6"/>
    <dgm:cxn modelId="{EEA2B4BA-8ECA-492F-8A6F-CA4BC25C1A83}" srcId="{9AAB8325-F3A0-4407-9EAC-A0F2854D2A6D}" destId="{8F7EC4E6-BE31-44C9-AD3B-E2B522C957C2}" srcOrd="3" destOrd="0" parTransId="{4FE7E1BB-EF83-4BA5-BFDB-83E0EC962911}" sibTransId="{ED95DF64-B586-46AD-9796-E6980393F55F}"/>
    <dgm:cxn modelId="{595062BE-8C9F-469A-AE9C-1F54DCE1255B}" type="presOf" srcId="{9D3B7E8B-1C74-4D2C-AA2C-5EED6C81BA3D}" destId="{38D74CBD-A5DC-41F7-A2E5-0B8A4CB1BFAA}" srcOrd="0" destOrd="2" presId="urn:microsoft.com/office/officeart/2005/8/layout/radial6"/>
    <dgm:cxn modelId="{2F2C9ECE-6118-4C64-B331-A7950BA92C08}" type="presOf" srcId="{D9009541-ED94-4464-84B0-82DDA3A27215}" destId="{38D74CBD-A5DC-41F7-A2E5-0B8A4CB1BFAA}" srcOrd="0" destOrd="0" presId="urn:microsoft.com/office/officeart/2005/8/layout/radial6"/>
    <dgm:cxn modelId="{6379D3D3-2835-4DA4-93DC-2DCE41D68B20}" srcId="{AE910A94-3B1B-4787-82F6-BAB657AC49EA}" destId="{DB7EC237-D238-4E83-8803-23C7FF48D08B}" srcOrd="0" destOrd="0" parTransId="{44CD2DCF-F02F-4BCD-BD8A-CCA3831E9528}" sibTransId="{38D02861-86BD-4C9E-B3C7-D8B3F5CB445D}"/>
    <dgm:cxn modelId="{93BF6FD5-1C95-4572-B905-5350A900BDD8}" srcId="{AE910A94-3B1B-4787-82F6-BAB657AC49EA}" destId="{019F3734-1E2D-4A23-84DE-BCD99BCB2544}" srcOrd="3" destOrd="0" parTransId="{CF257EAB-C7E7-4FD8-A937-9AD953278126}" sibTransId="{E35D68C4-651B-41B7-BE1E-A86EEE680CDC}"/>
    <dgm:cxn modelId="{3888C9D5-013E-47F8-9393-BBE558D51EB7}" srcId="{9AAB8325-F3A0-4407-9EAC-A0F2854D2A6D}" destId="{F5DA8F3D-457E-4959-B27A-3AD1D1BA8388}" srcOrd="2" destOrd="0" parTransId="{EBEAF7C1-DE07-491C-9DC2-9DBD420F67BC}" sibTransId="{21606786-8F95-4387-9CFC-3FBA0DFB8C23}"/>
    <dgm:cxn modelId="{CF0CCCD9-B782-47B5-B10D-FBAAD863AB43}" type="presOf" srcId="{8F7EC4E6-BE31-44C9-AD3B-E2B522C957C2}" destId="{288E6E90-CDE8-4BE9-A421-C6BBA0C2B242}" srcOrd="0" destOrd="4" presId="urn:microsoft.com/office/officeart/2005/8/layout/radial6"/>
    <dgm:cxn modelId="{10B096E1-6618-405D-BE00-910821E0BD39}" type="presOf" srcId="{DB7EC237-D238-4E83-8803-23C7FF48D08B}" destId="{EC2E752F-AF77-4CE1-AC8C-476FF92CB6E2}" srcOrd="0" destOrd="1" presId="urn:microsoft.com/office/officeart/2005/8/layout/radial6"/>
    <dgm:cxn modelId="{936F7EE6-75D1-4138-970E-5D5987576B24}" type="presOf" srcId="{4211B4EB-AFD2-4FD8-9C14-57781A2BE3D0}" destId="{38D74CBD-A5DC-41F7-A2E5-0B8A4CB1BFAA}" srcOrd="0" destOrd="3" presId="urn:microsoft.com/office/officeart/2005/8/layout/radial6"/>
    <dgm:cxn modelId="{28B4CEF5-8936-4411-8577-EF657ECF4F67}" type="presOf" srcId="{95DB675A-485E-49C2-87FB-3D2B5B1CB92A}" destId="{288E6E90-CDE8-4BE9-A421-C6BBA0C2B242}" srcOrd="0" destOrd="1" presId="urn:microsoft.com/office/officeart/2005/8/layout/radial6"/>
    <dgm:cxn modelId="{5EC676F6-020F-4286-920F-454F8A9D933D}" type="presOf" srcId="{EF19A62C-0A3F-4F25-90C1-0A8B12B7C15E}" destId="{88A0C468-EC6A-4154-B77F-34BEC18F5184}" srcOrd="0" destOrd="0" presId="urn:microsoft.com/office/officeart/2005/8/layout/radial6"/>
    <dgm:cxn modelId="{FEBBCAFC-FA27-4650-A61E-4FBF11854D89}" type="presOf" srcId="{5AF16404-F8BD-4F1D-BB59-3F31950CFC22}" destId="{288E6E90-CDE8-4BE9-A421-C6BBA0C2B242}" srcOrd="0" destOrd="2" presId="urn:microsoft.com/office/officeart/2005/8/layout/radial6"/>
    <dgm:cxn modelId="{A1C2B37E-10E3-4D8F-A973-4432206C44ED}" type="presParOf" srcId="{D4C1A8A9-23AF-443C-B994-E989E9DFB3F1}" destId="{D611E0C9-244F-42A0-B60B-937A71B5C394}" srcOrd="0" destOrd="0" presId="urn:microsoft.com/office/officeart/2005/8/layout/radial6"/>
    <dgm:cxn modelId="{C3085962-98DE-4565-BBC0-708EE792FA15}" type="presParOf" srcId="{D4C1A8A9-23AF-443C-B994-E989E9DFB3F1}" destId="{EC2E752F-AF77-4CE1-AC8C-476FF92CB6E2}" srcOrd="1" destOrd="0" presId="urn:microsoft.com/office/officeart/2005/8/layout/radial6"/>
    <dgm:cxn modelId="{3EA75D44-0F07-4213-A2AF-6D681F356126}" type="presParOf" srcId="{D4C1A8A9-23AF-443C-B994-E989E9DFB3F1}" destId="{FCCFD24F-3CA0-41F4-B024-D2D94FFCA81E}" srcOrd="2" destOrd="0" presId="urn:microsoft.com/office/officeart/2005/8/layout/radial6"/>
    <dgm:cxn modelId="{2794F5B6-1C05-4E73-80C6-723726A01CF1}" type="presParOf" srcId="{D4C1A8A9-23AF-443C-B994-E989E9DFB3F1}" destId="{C9FE1820-4193-4E4F-9C0A-ABC1846BFC5C}" srcOrd="3" destOrd="0" presId="urn:microsoft.com/office/officeart/2005/8/layout/radial6"/>
    <dgm:cxn modelId="{942EFB81-F8FA-4C02-98B5-57FD8EC65C4B}" type="presParOf" srcId="{D4C1A8A9-23AF-443C-B994-E989E9DFB3F1}" destId="{288E6E90-CDE8-4BE9-A421-C6BBA0C2B242}" srcOrd="4" destOrd="0" presId="urn:microsoft.com/office/officeart/2005/8/layout/radial6"/>
    <dgm:cxn modelId="{6017E450-1BFC-4CB0-84E4-224A89B7ED4D}" type="presParOf" srcId="{D4C1A8A9-23AF-443C-B994-E989E9DFB3F1}" destId="{2383304C-E348-48E4-8893-948FCC338603}" srcOrd="5" destOrd="0" presId="urn:microsoft.com/office/officeart/2005/8/layout/radial6"/>
    <dgm:cxn modelId="{B12EE7E6-5422-48D2-ACF1-B8AE469E1C7D}" type="presParOf" srcId="{D4C1A8A9-23AF-443C-B994-E989E9DFB3F1}" destId="{61D63A1E-2C42-4BC7-BC5A-AA5B7DE89FFD}" srcOrd="6" destOrd="0" presId="urn:microsoft.com/office/officeart/2005/8/layout/radial6"/>
    <dgm:cxn modelId="{5AC35092-302E-4941-A6D0-E25E31F8D636}" type="presParOf" srcId="{D4C1A8A9-23AF-443C-B994-E989E9DFB3F1}" destId="{95CB326B-556A-4F3E-B37D-69C9EADB8106}" srcOrd="7" destOrd="0" presId="urn:microsoft.com/office/officeart/2005/8/layout/radial6"/>
    <dgm:cxn modelId="{38CAA180-F0A3-452E-BAA4-1E8F0297C309}" type="presParOf" srcId="{D4C1A8A9-23AF-443C-B994-E989E9DFB3F1}" destId="{4BD2ACFF-BAFA-4BDF-8B57-E11B68CE157F}" srcOrd="8" destOrd="0" presId="urn:microsoft.com/office/officeart/2005/8/layout/radial6"/>
    <dgm:cxn modelId="{28C58D5D-82F1-4C45-B1C2-C00A86684D1A}" type="presParOf" srcId="{D4C1A8A9-23AF-443C-B994-E989E9DFB3F1}" destId="{88A0C468-EC6A-4154-B77F-34BEC18F5184}" srcOrd="9" destOrd="0" presId="urn:microsoft.com/office/officeart/2005/8/layout/radial6"/>
    <dgm:cxn modelId="{150750F5-0603-4591-A32E-66F92C7785B3}" type="presParOf" srcId="{D4C1A8A9-23AF-443C-B994-E989E9DFB3F1}" destId="{38D74CBD-A5DC-41F7-A2E5-0B8A4CB1BFAA}" srcOrd="10" destOrd="0" presId="urn:microsoft.com/office/officeart/2005/8/layout/radial6"/>
    <dgm:cxn modelId="{D8A7AAAE-6A1A-4EFA-ADB7-13BE390B7948}" type="presParOf" srcId="{D4C1A8A9-23AF-443C-B994-E989E9DFB3F1}" destId="{1B6A3F8C-2FA7-4E37-B4E1-223018D64F83}" srcOrd="11" destOrd="0" presId="urn:microsoft.com/office/officeart/2005/8/layout/radial6"/>
    <dgm:cxn modelId="{F1989FF7-BBD2-42EB-A1AC-857D9A3C30BA}" type="presParOf" srcId="{D4C1A8A9-23AF-443C-B994-E989E9DFB3F1}" destId="{A7D4C1F3-EA1B-4E48-A121-FDA82BC1378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824745-5D26-4C0D-B8F1-388AE95876F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EACF8AC-3B74-4066-865F-E2CCB723E168}">
      <dgm:prSet custT="1"/>
      <dgm:spPr/>
      <dgm:t>
        <a:bodyPr/>
        <a:lstStyle/>
        <a:p>
          <a:pPr>
            <a:lnSpc>
              <a:spcPct val="100000"/>
            </a:lnSpc>
          </a:pPr>
          <a:r>
            <a:rPr lang="en-US" sz="1800" b="1" dirty="0">
              <a:solidFill>
                <a:schemeClr val="tx1"/>
              </a:solidFill>
            </a:rPr>
            <a:t>Anderson School of Management at UNM Albuquerque</a:t>
          </a:r>
        </a:p>
      </dgm:t>
    </dgm:pt>
    <dgm:pt modelId="{E41CE9D7-642A-4C53-A3B2-177D74694DC5}" type="parTrans" cxnId="{326E7EE5-AE39-4978-94D8-F3A0BB14D42D}">
      <dgm:prSet/>
      <dgm:spPr/>
      <dgm:t>
        <a:bodyPr/>
        <a:lstStyle/>
        <a:p>
          <a:endParaRPr lang="en-US"/>
        </a:p>
      </dgm:t>
    </dgm:pt>
    <dgm:pt modelId="{217EFA79-E7FE-410E-8A0C-FFBE9A38A801}" type="sibTrans" cxnId="{326E7EE5-AE39-4978-94D8-F3A0BB14D42D}">
      <dgm:prSet/>
      <dgm:spPr/>
      <dgm:t>
        <a:bodyPr/>
        <a:lstStyle/>
        <a:p>
          <a:endParaRPr lang="en-US"/>
        </a:p>
      </dgm:t>
    </dgm:pt>
    <dgm:pt modelId="{F999C5BE-ABFF-41A7-BBE2-61EDF4D16492}">
      <dgm:prSet custT="1"/>
      <dgm:spPr/>
      <dgm:t>
        <a:bodyPr/>
        <a:lstStyle/>
        <a:p>
          <a:pPr>
            <a:lnSpc>
              <a:spcPct val="100000"/>
            </a:lnSpc>
          </a:pPr>
          <a:r>
            <a:rPr lang="en-US" sz="1800" b="1" dirty="0">
              <a:solidFill>
                <a:schemeClr val="tx1"/>
              </a:solidFill>
            </a:rPr>
            <a:t>Mapping completed by faculty committees</a:t>
          </a:r>
        </a:p>
      </dgm:t>
    </dgm:pt>
    <dgm:pt modelId="{324B9C8F-6DFF-4363-97A2-71DD9CB6733E}" type="parTrans" cxnId="{752BD326-23F9-4E20-A9D4-02E6D577B64A}">
      <dgm:prSet/>
      <dgm:spPr/>
      <dgm:t>
        <a:bodyPr/>
        <a:lstStyle/>
        <a:p>
          <a:endParaRPr lang="en-US"/>
        </a:p>
      </dgm:t>
    </dgm:pt>
    <dgm:pt modelId="{2B8BD4DD-AA0F-4FFA-ACA5-6EB89B77CA89}" type="sibTrans" cxnId="{752BD326-23F9-4E20-A9D4-02E6D577B64A}">
      <dgm:prSet/>
      <dgm:spPr/>
      <dgm:t>
        <a:bodyPr/>
        <a:lstStyle/>
        <a:p>
          <a:endParaRPr lang="en-US"/>
        </a:p>
      </dgm:t>
    </dgm:pt>
    <dgm:pt modelId="{E5950463-15C2-4495-BF97-D1F3C992C70F}">
      <dgm:prSet custT="1"/>
      <dgm:spPr/>
      <dgm:t>
        <a:bodyPr/>
        <a:lstStyle/>
        <a:p>
          <a:pPr>
            <a:lnSpc>
              <a:spcPct val="100000"/>
            </a:lnSpc>
          </a:pPr>
          <a:r>
            <a:rPr lang="en-US" sz="1600" b="1" dirty="0">
              <a:solidFill>
                <a:schemeClr val="tx1"/>
              </a:solidFill>
            </a:rPr>
            <a:t>Planning and analysis completed by an accreditation task force (faculty, leadership, Specialist) </a:t>
          </a:r>
        </a:p>
      </dgm:t>
    </dgm:pt>
    <dgm:pt modelId="{82BA22B8-9EFF-48B0-A659-C65E628CBACF}" type="parTrans" cxnId="{2A3DF47D-1A6A-4AC9-897D-FD7475605EE5}">
      <dgm:prSet/>
      <dgm:spPr/>
      <dgm:t>
        <a:bodyPr/>
        <a:lstStyle/>
        <a:p>
          <a:endParaRPr lang="en-US"/>
        </a:p>
      </dgm:t>
    </dgm:pt>
    <dgm:pt modelId="{281DF08A-82B2-4CF2-85F9-4F7657F0A0C9}" type="sibTrans" cxnId="{2A3DF47D-1A6A-4AC9-897D-FD7475605EE5}">
      <dgm:prSet/>
      <dgm:spPr/>
      <dgm:t>
        <a:bodyPr/>
        <a:lstStyle/>
        <a:p>
          <a:endParaRPr lang="en-US"/>
        </a:p>
      </dgm:t>
    </dgm:pt>
    <dgm:pt modelId="{C89364EA-5720-4049-ABE2-0364B1E0CF11}">
      <dgm:prSet custT="1"/>
      <dgm:spPr/>
      <dgm:t>
        <a:bodyPr/>
        <a:lstStyle/>
        <a:p>
          <a:pPr>
            <a:lnSpc>
              <a:spcPct val="100000"/>
            </a:lnSpc>
          </a:pPr>
          <a:r>
            <a:rPr lang="en-US" sz="1800" b="1" dirty="0">
              <a:solidFill>
                <a:schemeClr val="tx1"/>
              </a:solidFill>
            </a:rPr>
            <a:t>Accreditation led us to think about curriculum mapping</a:t>
          </a:r>
        </a:p>
      </dgm:t>
    </dgm:pt>
    <dgm:pt modelId="{5C14A8F7-7A6E-4E6E-8EF5-268AAAA0FD33}" type="parTrans" cxnId="{7D3BA0BA-4593-4CBB-97E5-73DA2D0C1E47}">
      <dgm:prSet/>
      <dgm:spPr/>
      <dgm:t>
        <a:bodyPr/>
        <a:lstStyle/>
        <a:p>
          <a:endParaRPr lang="en-US"/>
        </a:p>
      </dgm:t>
    </dgm:pt>
    <dgm:pt modelId="{0BC26D4B-4B61-4E0D-AC8D-3A304B61B6B8}" type="sibTrans" cxnId="{7D3BA0BA-4593-4CBB-97E5-73DA2D0C1E47}">
      <dgm:prSet/>
      <dgm:spPr/>
      <dgm:t>
        <a:bodyPr/>
        <a:lstStyle/>
        <a:p>
          <a:endParaRPr lang="en-US"/>
        </a:p>
      </dgm:t>
    </dgm:pt>
    <dgm:pt modelId="{120A7073-FEFF-41BB-AA45-20EBA2FBAF99}">
      <dgm:prSet custT="1"/>
      <dgm:spPr/>
      <dgm:t>
        <a:bodyPr/>
        <a:lstStyle/>
        <a:p>
          <a:pPr>
            <a:lnSpc>
              <a:spcPct val="100000"/>
            </a:lnSpc>
          </a:pPr>
          <a:endParaRPr lang="en-US" sz="1600" dirty="0">
            <a:solidFill>
              <a:schemeClr val="accent5">
                <a:lumMod val="75000"/>
              </a:schemeClr>
            </a:solidFill>
          </a:endParaRPr>
        </a:p>
      </dgm:t>
    </dgm:pt>
    <dgm:pt modelId="{69740678-F8C9-4B5A-9BC4-00C49B3C0B77}" type="parTrans" cxnId="{B700574C-5FAB-4E71-BEB8-EEB9268E97EF}">
      <dgm:prSet/>
      <dgm:spPr/>
      <dgm:t>
        <a:bodyPr/>
        <a:lstStyle/>
        <a:p>
          <a:endParaRPr lang="en-US"/>
        </a:p>
      </dgm:t>
    </dgm:pt>
    <dgm:pt modelId="{DF67694D-652D-4F5B-906A-D6E2D4635A5C}" type="sibTrans" cxnId="{B700574C-5FAB-4E71-BEB8-EEB9268E97EF}">
      <dgm:prSet/>
      <dgm:spPr/>
      <dgm:t>
        <a:bodyPr/>
        <a:lstStyle/>
        <a:p>
          <a:endParaRPr lang="en-US"/>
        </a:p>
      </dgm:t>
    </dgm:pt>
    <dgm:pt modelId="{46ACAC3B-F1BD-449F-A6BA-12E2FC751335}" type="pres">
      <dgm:prSet presAssocID="{68824745-5D26-4C0D-B8F1-388AE95876FE}" presName="root" presStyleCnt="0">
        <dgm:presLayoutVars>
          <dgm:dir/>
          <dgm:resizeHandles val="exact"/>
        </dgm:presLayoutVars>
      </dgm:prSet>
      <dgm:spPr/>
    </dgm:pt>
    <dgm:pt modelId="{8C8F47AF-A5AA-45F7-9CA3-AFD985949824}" type="pres">
      <dgm:prSet presAssocID="{FEACF8AC-3B74-4066-865F-E2CCB723E168}" presName="compNode" presStyleCnt="0"/>
      <dgm:spPr/>
    </dgm:pt>
    <dgm:pt modelId="{CBB3D3E6-1A88-4DAC-82D3-4D882E71628E}" type="pres">
      <dgm:prSet presAssocID="{FEACF8AC-3B74-4066-865F-E2CCB723E168}" presName="bgRect" presStyleLbl="bgShp" presStyleIdx="0" presStyleCnt="5"/>
      <dgm:spPr>
        <a:solidFill>
          <a:schemeClr val="accent5">
            <a:lumMod val="40000"/>
            <a:lumOff val="60000"/>
          </a:schemeClr>
        </a:solidFill>
      </dgm:spPr>
    </dgm:pt>
    <dgm:pt modelId="{6C438688-0B99-4060-AA2A-937703EC21B0}" type="pres">
      <dgm:prSet presAssocID="{FEACF8AC-3B74-4066-865F-E2CCB723E168}" presName="iconRect" presStyleLbl="node1" presStyleIdx="0" presStyleCnt="5"/>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7990570C-AD29-4E14-B13F-FDB9AA1B777D}" type="pres">
      <dgm:prSet presAssocID="{FEACF8AC-3B74-4066-865F-E2CCB723E168}" presName="spaceRect" presStyleCnt="0"/>
      <dgm:spPr/>
    </dgm:pt>
    <dgm:pt modelId="{673239FC-ECAF-4F6F-A30C-038BACAAFDB8}" type="pres">
      <dgm:prSet presAssocID="{FEACF8AC-3B74-4066-865F-E2CCB723E168}" presName="parTx" presStyleLbl="revTx" presStyleIdx="0" presStyleCnt="5">
        <dgm:presLayoutVars>
          <dgm:chMax val="0"/>
          <dgm:chPref val="0"/>
        </dgm:presLayoutVars>
      </dgm:prSet>
      <dgm:spPr/>
    </dgm:pt>
    <dgm:pt modelId="{9F8136E8-2CD1-47BB-9A2A-764F58B260C1}" type="pres">
      <dgm:prSet presAssocID="{217EFA79-E7FE-410E-8A0C-FFBE9A38A801}" presName="sibTrans" presStyleCnt="0"/>
      <dgm:spPr/>
    </dgm:pt>
    <dgm:pt modelId="{A8E76FBE-65DB-43D4-BAE5-5548A7C7D610}" type="pres">
      <dgm:prSet presAssocID="{F999C5BE-ABFF-41A7-BBE2-61EDF4D16492}" presName="compNode" presStyleCnt="0"/>
      <dgm:spPr/>
    </dgm:pt>
    <dgm:pt modelId="{EAA701E6-B924-4BA0-89E1-529FE7AF1114}" type="pres">
      <dgm:prSet presAssocID="{F999C5BE-ABFF-41A7-BBE2-61EDF4D16492}" presName="bgRect" presStyleLbl="bgShp" presStyleIdx="1" presStyleCnt="5"/>
      <dgm:spPr>
        <a:solidFill>
          <a:schemeClr val="accent5">
            <a:lumMod val="40000"/>
            <a:lumOff val="60000"/>
          </a:schemeClr>
        </a:solidFill>
      </dgm:spPr>
    </dgm:pt>
    <dgm:pt modelId="{7C0251F7-9341-4857-A8B4-C00E9BDA696E}" type="pres">
      <dgm:prSet presAssocID="{F999C5BE-ABFF-41A7-BBE2-61EDF4D16492}" presName="iconRect" presStyleLbl="node1" presStyleIdx="1" presStyleCnt="5"/>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F7D40C9-60AE-4679-9E1B-EE92CC5315EF}" type="pres">
      <dgm:prSet presAssocID="{F999C5BE-ABFF-41A7-BBE2-61EDF4D16492}" presName="spaceRect" presStyleCnt="0"/>
      <dgm:spPr/>
    </dgm:pt>
    <dgm:pt modelId="{5B6686F9-E3AA-4182-B489-ADD498D418F8}" type="pres">
      <dgm:prSet presAssocID="{F999C5BE-ABFF-41A7-BBE2-61EDF4D16492}" presName="parTx" presStyleLbl="revTx" presStyleIdx="1" presStyleCnt="5">
        <dgm:presLayoutVars>
          <dgm:chMax val="0"/>
          <dgm:chPref val="0"/>
        </dgm:presLayoutVars>
      </dgm:prSet>
      <dgm:spPr/>
    </dgm:pt>
    <dgm:pt modelId="{DADA3F29-14E4-44C8-89C4-C4E59DA27111}" type="pres">
      <dgm:prSet presAssocID="{2B8BD4DD-AA0F-4FFA-ACA5-6EB89B77CA89}" presName="sibTrans" presStyleCnt="0"/>
      <dgm:spPr/>
    </dgm:pt>
    <dgm:pt modelId="{33FC65C5-9105-498A-9367-028AF5A6D41C}" type="pres">
      <dgm:prSet presAssocID="{E5950463-15C2-4495-BF97-D1F3C992C70F}" presName="compNode" presStyleCnt="0"/>
      <dgm:spPr/>
    </dgm:pt>
    <dgm:pt modelId="{17FDF668-FB24-47E5-8B47-9D6D8B49A0D4}" type="pres">
      <dgm:prSet presAssocID="{E5950463-15C2-4495-BF97-D1F3C992C70F}" presName="bgRect" presStyleLbl="bgShp" presStyleIdx="2" presStyleCnt="5"/>
      <dgm:spPr>
        <a:solidFill>
          <a:schemeClr val="accent5">
            <a:lumMod val="40000"/>
            <a:lumOff val="60000"/>
          </a:schemeClr>
        </a:solidFill>
      </dgm:spPr>
    </dgm:pt>
    <dgm:pt modelId="{C3B14FDD-1C01-407C-8CFE-9989C73C8D52}" type="pres">
      <dgm:prSet presAssocID="{E5950463-15C2-4495-BF97-D1F3C992C70F}" presName="iconRect" presStyleLbl="node1" presStyleIdx="2" presStyleCnt="5"/>
      <dgm:spPr>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506DEB07-9584-491F-B90D-E195833CB059}" type="pres">
      <dgm:prSet presAssocID="{E5950463-15C2-4495-BF97-D1F3C992C70F}" presName="spaceRect" presStyleCnt="0"/>
      <dgm:spPr/>
    </dgm:pt>
    <dgm:pt modelId="{6F313C21-F266-4798-B108-A0397B0626CA}" type="pres">
      <dgm:prSet presAssocID="{E5950463-15C2-4495-BF97-D1F3C992C70F}" presName="parTx" presStyleLbl="revTx" presStyleIdx="2" presStyleCnt="5">
        <dgm:presLayoutVars>
          <dgm:chMax val="0"/>
          <dgm:chPref val="0"/>
        </dgm:presLayoutVars>
      </dgm:prSet>
      <dgm:spPr/>
    </dgm:pt>
    <dgm:pt modelId="{357ED578-71C6-4B6D-8AA9-6CA3AE16463C}" type="pres">
      <dgm:prSet presAssocID="{281DF08A-82B2-4CF2-85F9-4F7657F0A0C9}" presName="sibTrans" presStyleCnt="0"/>
      <dgm:spPr/>
    </dgm:pt>
    <dgm:pt modelId="{7699220E-454B-47DF-8C64-5F17905EBAD2}" type="pres">
      <dgm:prSet presAssocID="{C89364EA-5720-4049-ABE2-0364B1E0CF11}" presName="compNode" presStyleCnt="0"/>
      <dgm:spPr/>
    </dgm:pt>
    <dgm:pt modelId="{E845257B-C13B-42D8-A0E1-A3A5F4097A2D}" type="pres">
      <dgm:prSet presAssocID="{C89364EA-5720-4049-ABE2-0364B1E0CF11}" presName="bgRect" presStyleLbl="bgShp" presStyleIdx="3" presStyleCnt="5"/>
      <dgm:spPr>
        <a:solidFill>
          <a:schemeClr val="accent5">
            <a:lumMod val="40000"/>
            <a:lumOff val="60000"/>
          </a:schemeClr>
        </a:solidFill>
      </dgm:spPr>
    </dgm:pt>
    <dgm:pt modelId="{195789E8-A654-41AC-B0E7-85E495FE2DF3}" type="pres">
      <dgm:prSet presAssocID="{C89364EA-5720-4049-ABE2-0364B1E0CF11}" presName="iconRect" presStyleLbl="node1" presStyleIdx="3" presStyleCnt="5"/>
      <dgm:spPr>
        <a:blipFill>
          <a:blip xmlns:r="http://schemas.openxmlformats.org/officeDocument/2006/relationships" r:embed="rId7">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28ECD254-A679-42BC-A7B6-FFB273C23469}" type="pres">
      <dgm:prSet presAssocID="{C89364EA-5720-4049-ABE2-0364B1E0CF11}" presName="spaceRect" presStyleCnt="0"/>
      <dgm:spPr/>
    </dgm:pt>
    <dgm:pt modelId="{A727C188-3B5D-44DF-96CC-195D17E8812F}" type="pres">
      <dgm:prSet presAssocID="{C89364EA-5720-4049-ABE2-0364B1E0CF11}" presName="parTx" presStyleLbl="revTx" presStyleIdx="3" presStyleCnt="5">
        <dgm:presLayoutVars>
          <dgm:chMax val="0"/>
          <dgm:chPref val="0"/>
        </dgm:presLayoutVars>
      </dgm:prSet>
      <dgm:spPr/>
    </dgm:pt>
    <dgm:pt modelId="{EED7A689-A3E4-4582-AD63-57BA54AA9503}" type="pres">
      <dgm:prSet presAssocID="{0BC26D4B-4B61-4E0D-AC8D-3A304B61B6B8}" presName="sibTrans" presStyleCnt="0"/>
      <dgm:spPr/>
    </dgm:pt>
    <dgm:pt modelId="{98021696-6913-4FDA-BF84-3C63711B4111}" type="pres">
      <dgm:prSet presAssocID="{120A7073-FEFF-41BB-AA45-20EBA2FBAF99}" presName="compNode" presStyleCnt="0"/>
      <dgm:spPr/>
    </dgm:pt>
    <dgm:pt modelId="{87F28146-96F0-4EAE-B388-6DCA2EC82AD9}" type="pres">
      <dgm:prSet presAssocID="{120A7073-FEFF-41BB-AA45-20EBA2FBAF99}" presName="bgRect" presStyleLbl="bgShp" presStyleIdx="4" presStyleCnt="5"/>
      <dgm:spPr>
        <a:solidFill>
          <a:schemeClr val="accent5">
            <a:lumMod val="40000"/>
            <a:lumOff val="60000"/>
          </a:schemeClr>
        </a:solidFill>
      </dgm:spPr>
    </dgm:pt>
    <dgm:pt modelId="{F3917E44-F320-4B29-9C98-3B8C50CB40D8}" type="pres">
      <dgm:prSet presAssocID="{120A7073-FEFF-41BB-AA45-20EBA2FBAF99}" presName="iconRect" presStyleLbl="node1" presStyleIdx="4" presStyleCnt="5"/>
      <dgm:spPr>
        <a:blipFill>
          <a:blip xmlns:r="http://schemas.openxmlformats.org/officeDocument/2006/relationships" r:embed="rId9">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EA123EFC-C8E5-41C3-A450-5394F4617D12}" type="pres">
      <dgm:prSet presAssocID="{120A7073-FEFF-41BB-AA45-20EBA2FBAF99}" presName="spaceRect" presStyleCnt="0"/>
      <dgm:spPr/>
    </dgm:pt>
    <dgm:pt modelId="{2EDB17F4-3729-4EEA-AB19-3B888348B7F2}" type="pres">
      <dgm:prSet presAssocID="{120A7073-FEFF-41BB-AA45-20EBA2FBAF99}" presName="parTx" presStyleLbl="revTx" presStyleIdx="4" presStyleCnt="5" custScaleY="96263">
        <dgm:presLayoutVars>
          <dgm:chMax val="0"/>
          <dgm:chPref val="0"/>
        </dgm:presLayoutVars>
      </dgm:prSet>
      <dgm:spPr/>
    </dgm:pt>
  </dgm:ptLst>
  <dgm:cxnLst>
    <dgm:cxn modelId="{F193950D-E4DD-485F-8368-3B0406696035}" type="presOf" srcId="{120A7073-FEFF-41BB-AA45-20EBA2FBAF99}" destId="{2EDB17F4-3729-4EEA-AB19-3B888348B7F2}" srcOrd="0" destOrd="0" presId="urn:microsoft.com/office/officeart/2018/2/layout/IconVerticalSolidList"/>
    <dgm:cxn modelId="{A97A541A-89C9-4E5C-A939-C8BC81CC43CA}" type="presOf" srcId="{68824745-5D26-4C0D-B8F1-388AE95876FE}" destId="{46ACAC3B-F1BD-449F-A6BA-12E2FC751335}" srcOrd="0" destOrd="0" presId="urn:microsoft.com/office/officeart/2018/2/layout/IconVerticalSolidList"/>
    <dgm:cxn modelId="{612C3123-6951-4CCB-A1DF-524301F1006B}" type="presOf" srcId="{FEACF8AC-3B74-4066-865F-E2CCB723E168}" destId="{673239FC-ECAF-4F6F-A30C-038BACAAFDB8}" srcOrd="0" destOrd="0" presId="urn:microsoft.com/office/officeart/2018/2/layout/IconVerticalSolidList"/>
    <dgm:cxn modelId="{752BD326-23F9-4E20-A9D4-02E6D577B64A}" srcId="{68824745-5D26-4C0D-B8F1-388AE95876FE}" destId="{F999C5BE-ABFF-41A7-BBE2-61EDF4D16492}" srcOrd="1" destOrd="0" parTransId="{324B9C8F-6DFF-4363-97A2-71DD9CB6733E}" sibTransId="{2B8BD4DD-AA0F-4FFA-ACA5-6EB89B77CA89}"/>
    <dgm:cxn modelId="{DCDE8934-A83D-49FE-9411-242B1CE19EFC}" type="presOf" srcId="{C89364EA-5720-4049-ABE2-0364B1E0CF11}" destId="{A727C188-3B5D-44DF-96CC-195D17E8812F}" srcOrd="0" destOrd="0" presId="urn:microsoft.com/office/officeart/2018/2/layout/IconVerticalSolidList"/>
    <dgm:cxn modelId="{B700574C-5FAB-4E71-BEB8-EEB9268E97EF}" srcId="{68824745-5D26-4C0D-B8F1-388AE95876FE}" destId="{120A7073-FEFF-41BB-AA45-20EBA2FBAF99}" srcOrd="4" destOrd="0" parTransId="{69740678-F8C9-4B5A-9BC4-00C49B3C0B77}" sibTransId="{DF67694D-652D-4F5B-906A-D6E2D4635A5C}"/>
    <dgm:cxn modelId="{2A3DF47D-1A6A-4AC9-897D-FD7475605EE5}" srcId="{68824745-5D26-4C0D-B8F1-388AE95876FE}" destId="{E5950463-15C2-4495-BF97-D1F3C992C70F}" srcOrd="2" destOrd="0" parTransId="{82BA22B8-9EFF-48B0-A659-C65E628CBACF}" sibTransId="{281DF08A-82B2-4CF2-85F9-4F7657F0A0C9}"/>
    <dgm:cxn modelId="{7D3BA0BA-4593-4CBB-97E5-73DA2D0C1E47}" srcId="{68824745-5D26-4C0D-B8F1-388AE95876FE}" destId="{C89364EA-5720-4049-ABE2-0364B1E0CF11}" srcOrd="3" destOrd="0" parTransId="{5C14A8F7-7A6E-4E6E-8EF5-268AAAA0FD33}" sibTransId="{0BC26D4B-4B61-4E0D-AC8D-3A304B61B6B8}"/>
    <dgm:cxn modelId="{36EF18D6-61B1-44EB-A507-E2FB26BE303E}" type="presOf" srcId="{E5950463-15C2-4495-BF97-D1F3C992C70F}" destId="{6F313C21-F266-4798-B108-A0397B0626CA}" srcOrd="0" destOrd="0" presId="urn:microsoft.com/office/officeart/2018/2/layout/IconVerticalSolidList"/>
    <dgm:cxn modelId="{326E7EE5-AE39-4978-94D8-F3A0BB14D42D}" srcId="{68824745-5D26-4C0D-B8F1-388AE95876FE}" destId="{FEACF8AC-3B74-4066-865F-E2CCB723E168}" srcOrd="0" destOrd="0" parTransId="{E41CE9D7-642A-4C53-A3B2-177D74694DC5}" sibTransId="{217EFA79-E7FE-410E-8A0C-FFBE9A38A801}"/>
    <dgm:cxn modelId="{4A290BE6-D1C7-4527-A708-45CFECF3F8BF}" type="presOf" srcId="{F999C5BE-ABFF-41A7-BBE2-61EDF4D16492}" destId="{5B6686F9-E3AA-4182-B489-ADD498D418F8}" srcOrd="0" destOrd="0" presId="urn:microsoft.com/office/officeart/2018/2/layout/IconVerticalSolidList"/>
    <dgm:cxn modelId="{84C1DE31-B619-452E-91A1-055546753E51}" type="presParOf" srcId="{46ACAC3B-F1BD-449F-A6BA-12E2FC751335}" destId="{8C8F47AF-A5AA-45F7-9CA3-AFD985949824}" srcOrd="0" destOrd="0" presId="urn:microsoft.com/office/officeart/2018/2/layout/IconVerticalSolidList"/>
    <dgm:cxn modelId="{55DFD384-5575-4640-BE1A-9C66EB857462}" type="presParOf" srcId="{8C8F47AF-A5AA-45F7-9CA3-AFD985949824}" destId="{CBB3D3E6-1A88-4DAC-82D3-4D882E71628E}" srcOrd="0" destOrd="0" presId="urn:microsoft.com/office/officeart/2018/2/layout/IconVerticalSolidList"/>
    <dgm:cxn modelId="{2746BA1E-2F2F-4AE4-904B-68505741AC88}" type="presParOf" srcId="{8C8F47AF-A5AA-45F7-9CA3-AFD985949824}" destId="{6C438688-0B99-4060-AA2A-937703EC21B0}" srcOrd="1" destOrd="0" presId="urn:microsoft.com/office/officeart/2018/2/layout/IconVerticalSolidList"/>
    <dgm:cxn modelId="{8533CCC1-5B08-47CE-9AF4-D51A6DCFB4F6}" type="presParOf" srcId="{8C8F47AF-A5AA-45F7-9CA3-AFD985949824}" destId="{7990570C-AD29-4E14-B13F-FDB9AA1B777D}" srcOrd="2" destOrd="0" presId="urn:microsoft.com/office/officeart/2018/2/layout/IconVerticalSolidList"/>
    <dgm:cxn modelId="{CBEC133D-CB42-47D5-9350-BAA5CD432BB5}" type="presParOf" srcId="{8C8F47AF-A5AA-45F7-9CA3-AFD985949824}" destId="{673239FC-ECAF-4F6F-A30C-038BACAAFDB8}" srcOrd="3" destOrd="0" presId="urn:microsoft.com/office/officeart/2018/2/layout/IconVerticalSolidList"/>
    <dgm:cxn modelId="{D83AA9D7-0D7B-4184-9F7D-FEF730670C66}" type="presParOf" srcId="{46ACAC3B-F1BD-449F-A6BA-12E2FC751335}" destId="{9F8136E8-2CD1-47BB-9A2A-764F58B260C1}" srcOrd="1" destOrd="0" presId="urn:microsoft.com/office/officeart/2018/2/layout/IconVerticalSolidList"/>
    <dgm:cxn modelId="{AF3DF93F-91D6-4A92-B879-B049701586DE}" type="presParOf" srcId="{46ACAC3B-F1BD-449F-A6BA-12E2FC751335}" destId="{A8E76FBE-65DB-43D4-BAE5-5548A7C7D610}" srcOrd="2" destOrd="0" presId="urn:microsoft.com/office/officeart/2018/2/layout/IconVerticalSolidList"/>
    <dgm:cxn modelId="{972F6A63-B5DA-4B86-ADD8-E6B57ABD38A0}" type="presParOf" srcId="{A8E76FBE-65DB-43D4-BAE5-5548A7C7D610}" destId="{EAA701E6-B924-4BA0-89E1-529FE7AF1114}" srcOrd="0" destOrd="0" presId="urn:microsoft.com/office/officeart/2018/2/layout/IconVerticalSolidList"/>
    <dgm:cxn modelId="{3DF8B40D-D2FB-4359-8E12-C54B02B4DB10}" type="presParOf" srcId="{A8E76FBE-65DB-43D4-BAE5-5548A7C7D610}" destId="{7C0251F7-9341-4857-A8B4-C00E9BDA696E}" srcOrd="1" destOrd="0" presId="urn:microsoft.com/office/officeart/2018/2/layout/IconVerticalSolidList"/>
    <dgm:cxn modelId="{EAC80197-A359-4D6E-BA59-22617EADA851}" type="presParOf" srcId="{A8E76FBE-65DB-43D4-BAE5-5548A7C7D610}" destId="{EF7D40C9-60AE-4679-9E1B-EE92CC5315EF}" srcOrd="2" destOrd="0" presId="urn:microsoft.com/office/officeart/2018/2/layout/IconVerticalSolidList"/>
    <dgm:cxn modelId="{519A36A4-44BC-44D8-B599-9D254DCEC69A}" type="presParOf" srcId="{A8E76FBE-65DB-43D4-BAE5-5548A7C7D610}" destId="{5B6686F9-E3AA-4182-B489-ADD498D418F8}" srcOrd="3" destOrd="0" presId="urn:microsoft.com/office/officeart/2018/2/layout/IconVerticalSolidList"/>
    <dgm:cxn modelId="{569DDB9F-0E8C-4BE2-8368-1E3787A1AD56}" type="presParOf" srcId="{46ACAC3B-F1BD-449F-A6BA-12E2FC751335}" destId="{DADA3F29-14E4-44C8-89C4-C4E59DA27111}" srcOrd="3" destOrd="0" presId="urn:microsoft.com/office/officeart/2018/2/layout/IconVerticalSolidList"/>
    <dgm:cxn modelId="{0EFCFA9F-DD72-44C9-A966-8DAAE31B0452}" type="presParOf" srcId="{46ACAC3B-F1BD-449F-A6BA-12E2FC751335}" destId="{33FC65C5-9105-498A-9367-028AF5A6D41C}" srcOrd="4" destOrd="0" presId="urn:microsoft.com/office/officeart/2018/2/layout/IconVerticalSolidList"/>
    <dgm:cxn modelId="{7D733B5F-BAEC-4281-BE50-6693C123277B}" type="presParOf" srcId="{33FC65C5-9105-498A-9367-028AF5A6D41C}" destId="{17FDF668-FB24-47E5-8B47-9D6D8B49A0D4}" srcOrd="0" destOrd="0" presId="urn:microsoft.com/office/officeart/2018/2/layout/IconVerticalSolidList"/>
    <dgm:cxn modelId="{B19B6E6C-368A-4871-A04A-211F3ED89DF5}" type="presParOf" srcId="{33FC65C5-9105-498A-9367-028AF5A6D41C}" destId="{C3B14FDD-1C01-407C-8CFE-9989C73C8D52}" srcOrd="1" destOrd="0" presId="urn:microsoft.com/office/officeart/2018/2/layout/IconVerticalSolidList"/>
    <dgm:cxn modelId="{200EB829-196A-4480-A9F6-2EC9E3027C6B}" type="presParOf" srcId="{33FC65C5-9105-498A-9367-028AF5A6D41C}" destId="{506DEB07-9584-491F-B90D-E195833CB059}" srcOrd="2" destOrd="0" presId="urn:microsoft.com/office/officeart/2018/2/layout/IconVerticalSolidList"/>
    <dgm:cxn modelId="{F169FE49-3D35-44EE-8911-C7D23A699250}" type="presParOf" srcId="{33FC65C5-9105-498A-9367-028AF5A6D41C}" destId="{6F313C21-F266-4798-B108-A0397B0626CA}" srcOrd="3" destOrd="0" presId="urn:microsoft.com/office/officeart/2018/2/layout/IconVerticalSolidList"/>
    <dgm:cxn modelId="{66B48400-67E9-4BD5-B615-2F59CEE9F943}" type="presParOf" srcId="{46ACAC3B-F1BD-449F-A6BA-12E2FC751335}" destId="{357ED578-71C6-4B6D-8AA9-6CA3AE16463C}" srcOrd="5" destOrd="0" presId="urn:microsoft.com/office/officeart/2018/2/layout/IconVerticalSolidList"/>
    <dgm:cxn modelId="{35F4B04A-7425-4696-9395-DA897C4EAAA5}" type="presParOf" srcId="{46ACAC3B-F1BD-449F-A6BA-12E2FC751335}" destId="{7699220E-454B-47DF-8C64-5F17905EBAD2}" srcOrd="6" destOrd="0" presId="urn:microsoft.com/office/officeart/2018/2/layout/IconVerticalSolidList"/>
    <dgm:cxn modelId="{D240796B-4524-4343-B31A-EB1934E32F28}" type="presParOf" srcId="{7699220E-454B-47DF-8C64-5F17905EBAD2}" destId="{E845257B-C13B-42D8-A0E1-A3A5F4097A2D}" srcOrd="0" destOrd="0" presId="urn:microsoft.com/office/officeart/2018/2/layout/IconVerticalSolidList"/>
    <dgm:cxn modelId="{45AD1F0A-3170-4BD5-90D2-EB8E5172D532}" type="presParOf" srcId="{7699220E-454B-47DF-8C64-5F17905EBAD2}" destId="{195789E8-A654-41AC-B0E7-85E495FE2DF3}" srcOrd="1" destOrd="0" presId="urn:microsoft.com/office/officeart/2018/2/layout/IconVerticalSolidList"/>
    <dgm:cxn modelId="{A0AB86A9-D7F7-4131-B4C3-50D23E79E2E9}" type="presParOf" srcId="{7699220E-454B-47DF-8C64-5F17905EBAD2}" destId="{28ECD254-A679-42BC-A7B6-FFB273C23469}" srcOrd="2" destOrd="0" presId="urn:microsoft.com/office/officeart/2018/2/layout/IconVerticalSolidList"/>
    <dgm:cxn modelId="{5D9C66DD-9F64-4E93-B08B-3946A0FBA4EC}" type="presParOf" srcId="{7699220E-454B-47DF-8C64-5F17905EBAD2}" destId="{A727C188-3B5D-44DF-96CC-195D17E8812F}" srcOrd="3" destOrd="0" presId="urn:microsoft.com/office/officeart/2018/2/layout/IconVerticalSolidList"/>
    <dgm:cxn modelId="{D90E2BAE-F1D2-40B5-86E5-54EA30FCB98B}" type="presParOf" srcId="{46ACAC3B-F1BD-449F-A6BA-12E2FC751335}" destId="{EED7A689-A3E4-4582-AD63-57BA54AA9503}" srcOrd="7" destOrd="0" presId="urn:microsoft.com/office/officeart/2018/2/layout/IconVerticalSolidList"/>
    <dgm:cxn modelId="{EBE41AC1-D724-4721-A50F-C7EFB5C078DB}" type="presParOf" srcId="{46ACAC3B-F1BD-449F-A6BA-12E2FC751335}" destId="{98021696-6913-4FDA-BF84-3C63711B4111}" srcOrd="8" destOrd="0" presId="urn:microsoft.com/office/officeart/2018/2/layout/IconVerticalSolidList"/>
    <dgm:cxn modelId="{BAD1726C-4BB8-4D6A-912A-2AED75A551A9}" type="presParOf" srcId="{98021696-6913-4FDA-BF84-3C63711B4111}" destId="{87F28146-96F0-4EAE-B388-6DCA2EC82AD9}" srcOrd="0" destOrd="0" presId="urn:microsoft.com/office/officeart/2018/2/layout/IconVerticalSolidList"/>
    <dgm:cxn modelId="{06451532-17B6-4224-8EF1-A7535B9FF412}" type="presParOf" srcId="{98021696-6913-4FDA-BF84-3C63711B4111}" destId="{F3917E44-F320-4B29-9C98-3B8C50CB40D8}" srcOrd="1" destOrd="0" presId="urn:microsoft.com/office/officeart/2018/2/layout/IconVerticalSolidList"/>
    <dgm:cxn modelId="{1CCC8B3A-5D1F-4A92-8E82-22329DA28C4D}" type="presParOf" srcId="{98021696-6913-4FDA-BF84-3C63711B4111}" destId="{EA123EFC-C8E5-41C3-A450-5394F4617D12}" srcOrd="2" destOrd="0" presId="urn:microsoft.com/office/officeart/2018/2/layout/IconVerticalSolidList"/>
    <dgm:cxn modelId="{6F5242FC-8AD9-46E8-9D5E-8031F9A9BDF3}" type="presParOf" srcId="{98021696-6913-4FDA-BF84-3C63711B4111}" destId="{2EDB17F4-3729-4EEA-AB19-3B888348B7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824745-5D26-4C0D-B8F1-388AE95876F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EACF8AC-3B74-4066-865F-E2CCB723E168}">
      <dgm:prSet custT="1"/>
      <dgm:spPr/>
      <dgm:t>
        <a:bodyPr/>
        <a:lstStyle/>
        <a:p>
          <a:pPr>
            <a:lnSpc>
              <a:spcPct val="100000"/>
            </a:lnSpc>
          </a:pPr>
          <a:r>
            <a:rPr lang="en-US" sz="1800" b="1" dirty="0">
              <a:solidFill>
                <a:schemeClr val="tx1"/>
              </a:solidFill>
            </a:rPr>
            <a:t>Spanish and Portuguese Dept at UNM Albuquerque</a:t>
          </a:r>
        </a:p>
      </dgm:t>
    </dgm:pt>
    <dgm:pt modelId="{E41CE9D7-642A-4C53-A3B2-177D74694DC5}" type="parTrans" cxnId="{326E7EE5-AE39-4978-94D8-F3A0BB14D42D}">
      <dgm:prSet/>
      <dgm:spPr/>
      <dgm:t>
        <a:bodyPr/>
        <a:lstStyle/>
        <a:p>
          <a:endParaRPr lang="en-US"/>
        </a:p>
      </dgm:t>
    </dgm:pt>
    <dgm:pt modelId="{217EFA79-E7FE-410E-8A0C-FFBE9A38A801}" type="sibTrans" cxnId="{326E7EE5-AE39-4978-94D8-F3A0BB14D42D}">
      <dgm:prSet/>
      <dgm:spPr/>
      <dgm:t>
        <a:bodyPr/>
        <a:lstStyle/>
        <a:p>
          <a:endParaRPr lang="en-US"/>
        </a:p>
      </dgm:t>
    </dgm:pt>
    <dgm:pt modelId="{F999C5BE-ABFF-41A7-BBE2-61EDF4D16492}">
      <dgm:prSet custT="1"/>
      <dgm:spPr/>
      <dgm:t>
        <a:bodyPr/>
        <a:lstStyle/>
        <a:p>
          <a:pPr>
            <a:lnSpc>
              <a:spcPct val="100000"/>
            </a:lnSpc>
          </a:pPr>
          <a:r>
            <a:rPr lang="en-US" sz="1800" b="1" dirty="0">
              <a:solidFill>
                <a:schemeClr val="tx1"/>
              </a:solidFill>
            </a:rPr>
            <a:t>Mapping completed by one faculty member</a:t>
          </a:r>
        </a:p>
      </dgm:t>
    </dgm:pt>
    <dgm:pt modelId="{324B9C8F-6DFF-4363-97A2-71DD9CB6733E}" type="parTrans" cxnId="{752BD326-23F9-4E20-A9D4-02E6D577B64A}">
      <dgm:prSet/>
      <dgm:spPr/>
      <dgm:t>
        <a:bodyPr/>
        <a:lstStyle/>
        <a:p>
          <a:endParaRPr lang="en-US"/>
        </a:p>
      </dgm:t>
    </dgm:pt>
    <dgm:pt modelId="{2B8BD4DD-AA0F-4FFA-ACA5-6EB89B77CA89}" type="sibTrans" cxnId="{752BD326-23F9-4E20-A9D4-02E6D577B64A}">
      <dgm:prSet/>
      <dgm:spPr/>
      <dgm:t>
        <a:bodyPr/>
        <a:lstStyle/>
        <a:p>
          <a:endParaRPr lang="en-US"/>
        </a:p>
      </dgm:t>
    </dgm:pt>
    <dgm:pt modelId="{E5950463-15C2-4495-BF97-D1F3C992C70F}">
      <dgm:prSet custT="1"/>
      <dgm:spPr/>
      <dgm:t>
        <a:bodyPr/>
        <a:lstStyle/>
        <a:p>
          <a:pPr>
            <a:lnSpc>
              <a:spcPct val="100000"/>
            </a:lnSpc>
          </a:pPr>
          <a:r>
            <a:rPr lang="en-US" sz="1600" b="1" dirty="0">
              <a:solidFill>
                <a:schemeClr val="tx1"/>
              </a:solidFill>
            </a:rPr>
            <a:t>Planning and analysis completed by a committee of 3 including faculty member, APR Manager and Director of Assessment</a:t>
          </a:r>
        </a:p>
      </dgm:t>
    </dgm:pt>
    <dgm:pt modelId="{82BA22B8-9EFF-48B0-A659-C65E628CBACF}" type="parTrans" cxnId="{2A3DF47D-1A6A-4AC9-897D-FD7475605EE5}">
      <dgm:prSet/>
      <dgm:spPr/>
      <dgm:t>
        <a:bodyPr/>
        <a:lstStyle/>
        <a:p>
          <a:endParaRPr lang="en-US"/>
        </a:p>
      </dgm:t>
    </dgm:pt>
    <dgm:pt modelId="{281DF08A-82B2-4CF2-85F9-4F7657F0A0C9}" type="sibTrans" cxnId="{2A3DF47D-1A6A-4AC9-897D-FD7475605EE5}">
      <dgm:prSet/>
      <dgm:spPr/>
      <dgm:t>
        <a:bodyPr/>
        <a:lstStyle/>
        <a:p>
          <a:endParaRPr lang="en-US"/>
        </a:p>
      </dgm:t>
    </dgm:pt>
    <dgm:pt modelId="{C89364EA-5720-4049-ABE2-0364B1E0CF11}">
      <dgm:prSet custT="1"/>
      <dgm:spPr/>
      <dgm:t>
        <a:bodyPr/>
        <a:lstStyle/>
        <a:p>
          <a:pPr>
            <a:lnSpc>
              <a:spcPct val="100000"/>
            </a:lnSpc>
          </a:pPr>
          <a:r>
            <a:rPr lang="en-US" sz="1800" b="1" dirty="0">
              <a:solidFill>
                <a:schemeClr val="tx1"/>
              </a:solidFill>
            </a:rPr>
            <a:t>Course submission process (Kuali) led us to think about curriculum mapping</a:t>
          </a:r>
        </a:p>
      </dgm:t>
    </dgm:pt>
    <dgm:pt modelId="{5C14A8F7-7A6E-4E6E-8EF5-268AAAA0FD33}" type="parTrans" cxnId="{7D3BA0BA-4593-4CBB-97E5-73DA2D0C1E47}">
      <dgm:prSet/>
      <dgm:spPr/>
      <dgm:t>
        <a:bodyPr/>
        <a:lstStyle/>
        <a:p>
          <a:endParaRPr lang="en-US"/>
        </a:p>
      </dgm:t>
    </dgm:pt>
    <dgm:pt modelId="{0BC26D4B-4B61-4E0D-AC8D-3A304B61B6B8}" type="sibTrans" cxnId="{7D3BA0BA-4593-4CBB-97E5-73DA2D0C1E47}">
      <dgm:prSet/>
      <dgm:spPr/>
      <dgm:t>
        <a:bodyPr/>
        <a:lstStyle/>
        <a:p>
          <a:endParaRPr lang="en-US"/>
        </a:p>
      </dgm:t>
    </dgm:pt>
    <dgm:pt modelId="{120A7073-FEFF-41BB-AA45-20EBA2FBAF99}">
      <dgm:prSet custT="1"/>
      <dgm:spPr/>
      <dgm:t>
        <a:bodyPr/>
        <a:lstStyle/>
        <a:p>
          <a:pPr>
            <a:lnSpc>
              <a:spcPct val="100000"/>
            </a:lnSpc>
          </a:pPr>
          <a:r>
            <a:rPr lang="en-US" sz="1600" b="1" dirty="0">
              <a:solidFill>
                <a:schemeClr val="tx1"/>
              </a:solidFill>
            </a:rPr>
            <a:t>Questions, course fit, and overlaps led us to think about Spanish and Portuguese in particular since they just underwent an academic program review</a:t>
          </a:r>
        </a:p>
      </dgm:t>
    </dgm:pt>
    <dgm:pt modelId="{69740678-F8C9-4B5A-9BC4-00C49B3C0B77}" type="parTrans" cxnId="{B700574C-5FAB-4E71-BEB8-EEB9268E97EF}">
      <dgm:prSet/>
      <dgm:spPr/>
      <dgm:t>
        <a:bodyPr/>
        <a:lstStyle/>
        <a:p>
          <a:endParaRPr lang="en-US"/>
        </a:p>
      </dgm:t>
    </dgm:pt>
    <dgm:pt modelId="{DF67694D-652D-4F5B-906A-D6E2D4635A5C}" type="sibTrans" cxnId="{B700574C-5FAB-4E71-BEB8-EEB9268E97EF}">
      <dgm:prSet/>
      <dgm:spPr/>
      <dgm:t>
        <a:bodyPr/>
        <a:lstStyle/>
        <a:p>
          <a:endParaRPr lang="en-US"/>
        </a:p>
      </dgm:t>
    </dgm:pt>
    <dgm:pt modelId="{46ACAC3B-F1BD-449F-A6BA-12E2FC751335}" type="pres">
      <dgm:prSet presAssocID="{68824745-5D26-4C0D-B8F1-388AE95876FE}" presName="root" presStyleCnt="0">
        <dgm:presLayoutVars>
          <dgm:dir/>
          <dgm:resizeHandles val="exact"/>
        </dgm:presLayoutVars>
      </dgm:prSet>
      <dgm:spPr/>
    </dgm:pt>
    <dgm:pt modelId="{8C8F47AF-A5AA-45F7-9CA3-AFD985949824}" type="pres">
      <dgm:prSet presAssocID="{FEACF8AC-3B74-4066-865F-E2CCB723E168}" presName="compNode" presStyleCnt="0"/>
      <dgm:spPr/>
    </dgm:pt>
    <dgm:pt modelId="{CBB3D3E6-1A88-4DAC-82D3-4D882E71628E}" type="pres">
      <dgm:prSet presAssocID="{FEACF8AC-3B74-4066-865F-E2CCB723E168}" presName="bgRect" presStyleLbl="bgShp" presStyleIdx="0" presStyleCnt="5" custLinFactNeighborX="73205"/>
      <dgm:spPr>
        <a:solidFill>
          <a:schemeClr val="accent2">
            <a:lumMod val="60000"/>
            <a:lumOff val="40000"/>
          </a:schemeClr>
        </a:solidFill>
      </dgm:spPr>
    </dgm:pt>
    <dgm:pt modelId="{6C438688-0B99-4060-AA2A-937703EC21B0}" type="pres">
      <dgm:prSet presAssocID="{FEACF8AC-3B74-4066-865F-E2CCB723E168}" presName="iconRect" presStyleLbl="node1" presStyleIdx="0" presStyleCnt="5"/>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7990570C-AD29-4E14-B13F-FDB9AA1B777D}" type="pres">
      <dgm:prSet presAssocID="{FEACF8AC-3B74-4066-865F-E2CCB723E168}" presName="spaceRect" presStyleCnt="0"/>
      <dgm:spPr/>
    </dgm:pt>
    <dgm:pt modelId="{673239FC-ECAF-4F6F-A30C-038BACAAFDB8}" type="pres">
      <dgm:prSet presAssocID="{FEACF8AC-3B74-4066-865F-E2CCB723E168}" presName="parTx" presStyleLbl="revTx" presStyleIdx="0" presStyleCnt="5">
        <dgm:presLayoutVars>
          <dgm:chMax val="0"/>
          <dgm:chPref val="0"/>
        </dgm:presLayoutVars>
      </dgm:prSet>
      <dgm:spPr/>
    </dgm:pt>
    <dgm:pt modelId="{9F8136E8-2CD1-47BB-9A2A-764F58B260C1}" type="pres">
      <dgm:prSet presAssocID="{217EFA79-E7FE-410E-8A0C-FFBE9A38A801}" presName="sibTrans" presStyleCnt="0"/>
      <dgm:spPr/>
    </dgm:pt>
    <dgm:pt modelId="{A8E76FBE-65DB-43D4-BAE5-5548A7C7D610}" type="pres">
      <dgm:prSet presAssocID="{F999C5BE-ABFF-41A7-BBE2-61EDF4D16492}" presName="compNode" presStyleCnt="0"/>
      <dgm:spPr/>
    </dgm:pt>
    <dgm:pt modelId="{EAA701E6-B924-4BA0-89E1-529FE7AF1114}" type="pres">
      <dgm:prSet presAssocID="{F999C5BE-ABFF-41A7-BBE2-61EDF4D16492}" presName="bgRect" presStyleLbl="bgShp" presStyleIdx="1" presStyleCnt="5"/>
      <dgm:spPr>
        <a:solidFill>
          <a:schemeClr val="accent2">
            <a:lumMod val="60000"/>
            <a:lumOff val="40000"/>
          </a:schemeClr>
        </a:solidFill>
      </dgm:spPr>
    </dgm:pt>
    <dgm:pt modelId="{7C0251F7-9341-4857-A8B4-C00E9BDA696E}" type="pres">
      <dgm:prSet presAssocID="{F999C5BE-ABFF-41A7-BBE2-61EDF4D16492}" presName="iconRect" presStyleLbl="node1" presStyleIdx="1" presStyleCnt="5"/>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F7D40C9-60AE-4679-9E1B-EE92CC5315EF}" type="pres">
      <dgm:prSet presAssocID="{F999C5BE-ABFF-41A7-BBE2-61EDF4D16492}" presName="spaceRect" presStyleCnt="0"/>
      <dgm:spPr/>
    </dgm:pt>
    <dgm:pt modelId="{5B6686F9-E3AA-4182-B489-ADD498D418F8}" type="pres">
      <dgm:prSet presAssocID="{F999C5BE-ABFF-41A7-BBE2-61EDF4D16492}" presName="parTx" presStyleLbl="revTx" presStyleIdx="1" presStyleCnt="5">
        <dgm:presLayoutVars>
          <dgm:chMax val="0"/>
          <dgm:chPref val="0"/>
        </dgm:presLayoutVars>
      </dgm:prSet>
      <dgm:spPr/>
    </dgm:pt>
    <dgm:pt modelId="{DADA3F29-14E4-44C8-89C4-C4E59DA27111}" type="pres">
      <dgm:prSet presAssocID="{2B8BD4DD-AA0F-4FFA-ACA5-6EB89B77CA89}" presName="sibTrans" presStyleCnt="0"/>
      <dgm:spPr/>
    </dgm:pt>
    <dgm:pt modelId="{33FC65C5-9105-498A-9367-028AF5A6D41C}" type="pres">
      <dgm:prSet presAssocID="{E5950463-15C2-4495-BF97-D1F3C992C70F}" presName="compNode" presStyleCnt="0"/>
      <dgm:spPr/>
    </dgm:pt>
    <dgm:pt modelId="{17FDF668-FB24-47E5-8B47-9D6D8B49A0D4}" type="pres">
      <dgm:prSet presAssocID="{E5950463-15C2-4495-BF97-D1F3C992C70F}" presName="bgRect" presStyleLbl="bgShp" presStyleIdx="2" presStyleCnt="5"/>
      <dgm:spPr>
        <a:solidFill>
          <a:schemeClr val="accent2">
            <a:lumMod val="60000"/>
            <a:lumOff val="40000"/>
          </a:schemeClr>
        </a:solidFill>
      </dgm:spPr>
    </dgm:pt>
    <dgm:pt modelId="{C3B14FDD-1C01-407C-8CFE-9989C73C8D52}" type="pres">
      <dgm:prSet presAssocID="{E5950463-15C2-4495-BF97-D1F3C992C70F}" presName="iconRect" presStyleLbl="node1" presStyleIdx="2" presStyleCnt="5"/>
      <dgm:spPr>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506DEB07-9584-491F-B90D-E195833CB059}" type="pres">
      <dgm:prSet presAssocID="{E5950463-15C2-4495-BF97-D1F3C992C70F}" presName="spaceRect" presStyleCnt="0"/>
      <dgm:spPr/>
    </dgm:pt>
    <dgm:pt modelId="{6F313C21-F266-4798-B108-A0397B0626CA}" type="pres">
      <dgm:prSet presAssocID="{E5950463-15C2-4495-BF97-D1F3C992C70F}" presName="parTx" presStyleLbl="revTx" presStyleIdx="2" presStyleCnt="5">
        <dgm:presLayoutVars>
          <dgm:chMax val="0"/>
          <dgm:chPref val="0"/>
        </dgm:presLayoutVars>
      </dgm:prSet>
      <dgm:spPr/>
    </dgm:pt>
    <dgm:pt modelId="{357ED578-71C6-4B6D-8AA9-6CA3AE16463C}" type="pres">
      <dgm:prSet presAssocID="{281DF08A-82B2-4CF2-85F9-4F7657F0A0C9}" presName="sibTrans" presStyleCnt="0"/>
      <dgm:spPr/>
    </dgm:pt>
    <dgm:pt modelId="{7699220E-454B-47DF-8C64-5F17905EBAD2}" type="pres">
      <dgm:prSet presAssocID="{C89364EA-5720-4049-ABE2-0364B1E0CF11}" presName="compNode" presStyleCnt="0"/>
      <dgm:spPr/>
    </dgm:pt>
    <dgm:pt modelId="{E845257B-C13B-42D8-A0E1-A3A5F4097A2D}" type="pres">
      <dgm:prSet presAssocID="{C89364EA-5720-4049-ABE2-0364B1E0CF11}" presName="bgRect" presStyleLbl="bgShp" presStyleIdx="3" presStyleCnt="5"/>
      <dgm:spPr>
        <a:solidFill>
          <a:schemeClr val="accent2">
            <a:lumMod val="60000"/>
            <a:lumOff val="40000"/>
          </a:schemeClr>
        </a:solidFill>
      </dgm:spPr>
    </dgm:pt>
    <dgm:pt modelId="{195789E8-A654-41AC-B0E7-85E495FE2DF3}" type="pres">
      <dgm:prSet presAssocID="{C89364EA-5720-4049-ABE2-0364B1E0CF11}" presName="iconRect" presStyleLbl="node1" presStyleIdx="3" presStyleCnt="5"/>
      <dgm:spPr>
        <a:blipFill>
          <a:blip xmlns:r="http://schemas.openxmlformats.org/officeDocument/2006/relationships" r:embed="rId7">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28ECD254-A679-42BC-A7B6-FFB273C23469}" type="pres">
      <dgm:prSet presAssocID="{C89364EA-5720-4049-ABE2-0364B1E0CF11}" presName="spaceRect" presStyleCnt="0"/>
      <dgm:spPr/>
    </dgm:pt>
    <dgm:pt modelId="{A727C188-3B5D-44DF-96CC-195D17E8812F}" type="pres">
      <dgm:prSet presAssocID="{C89364EA-5720-4049-ABE2-0364B1E0CF11}" presName="parTx" presStyleLbl="revTx" presStyleIdx="3" presStyleCnt="5">
        <dgm:presLayoutVars>
          <dgm:chMax val="0"/>
          <dgm:chPref val="0"/>
        </dgm:presLayoutVars>
      </dgm:prSet>
      <dgm:spPr/>
    </dgm:pt>
    <dgm:pt modelId="{EED7A689-A3E4-4582-AD63-57BA54AA9503}" type="pres">
      <dgm:prSet presAssocID="{0BC26D4B-4B61-4E0D-AC8D-3A304B61B6B8}" presName="sibTrans" presStyleCnt="0"/>
      <dgm:spPr/>
    </dgm:pt>
    <dgm:pt modelId="{98021696-6913-4FDA-BF84-3C63711B4111}" type="pres">
      <dgm:prSet presAssocID="{120A7073-FEFF-41BB-AA45-20EBA2FBAF99}" presName="compNode" presStyleCnt="0"/>
      <dgm:spPr/>
    </dgm:pt>
    <dgm:pt modelId="{87F28146-96F0-4EAE-B388-6DCA2EC82AD9}" type="pres">
      <dgm:prSet presAssocID="{120A7073-FEFF-41BB-AA45-20EBA2FBAF99}" presName="bgRect" presStyleLbl="bgShp" presStyleIdx="4" presStyleCnt="5"/>
      <dgm:spPr>
        <a:solidFill>
          <a:schemeClr val="accent2">
            <a:lumMod val="60000"/>
            <a:lumOff val="40000"/>
          </a:schemeClr>
        </a:solidFill>
      </dgm:spPr>
    </dgm:pt>
    <dgm:pt modelId="{F3917E44-F320-4B29-9C98-3B8C50CB40D8}" type="pres">
      <dgm:prSet presAssocID="{120A7073-FEFF-41BB-AA45-20EBA2FBAF99}" presName="iconRect" presStyleLbl="node1" presStyleIdx="4" presStyleCnt="5"/>
      <dgm:spPr>
        <a:blipFill>
          <a:blip xmlns:r="http://schemas.openxmlformats.org/officeDocument/2006/relationships" r:embed="rId9">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EA123EFC-C8E5-41C3-A450-5394F4617D12}" type="pres">
      <dgm:prSet presAssocID="{120A7073-FEFF-41BB-AA45-20EBA2FBAF99}" presName="spaceRect" presStyleCnt="0"/>
      <dgm:spPr/>
    </dgm:pt>
    <dgm:pt modelId="{2EDB17F4-3729-4EEA-AB19-3B888348B7F2}" type="pres">
      <dgm:prSet presAssocID="{120A7073-FEFF-41BB-AA45-20EBA2FBAF99}" presName="parTx" presStyleLbl="revTx" presStyleIdx="4" presStyleCnt="5" custScaleY="96263">
        <dgm:presLayoutVars>
          <dgm:chMax val="0"/>
          <dgm:chPref val="0"/>
        </dgm:presLayoutVars>
      </dgm:prSet>
      <dgm:spPr/>
    </dgm:pt>
  </dgm:ptLst>
  <dgm:cxnLst>
    <dgm:cxn modelId="{F193950D-E4DD-485F-8368-3B0406696035}" type="presOf" srcId="{120A7073-FEFF-41BB-AA45-20EBA2FBAF99}" destId="{2EDB17F4-3729-4EEA-AB19-3B888348B7F2}" srcOrd="0" destOrd="0" presId="urn:microsoft.com/office/officeart/2018/2/layout/IconVerticalSolidList"/>
    <dgm:cxn modelId="{A97A541A-89C9-4E5C-A939-C8BC81CC43CA}" type="presOf" srcId="{68824745-5D26-4C0D-B8F1-388AE95876FE}" destId="{46ACAC3B-F1BD-449F-A6BA-12E2FC751335}" srcOrd="0" destOrd="0" presId="urn:microsoft.com/office/officeart/2018/2/layout/IconVerticalSolidList"/>
    <dgm:cxn modelId="{612C3123-6951-4CCB-A1DF-524301F1006B}" type="presOf" srcId="{FEACF8AC-3B74-4066-865F-E2CCB723E168}" destId="{673239FC-ECAF-4F6F-A30C-038BACAAFDB8}" srcOrd="0" destOrd="0" presId="urn:microsoft.com/office/officeart/2018/2/layout/IconVerticalSolidList"/>
    <dgm:cxn modelId="{752BD326-23F9-4E20-A9D4-02E6D577B64A}" srcId="{68824745-5D26-4C0D-B8F1-388AE95876FE}" destId="{F999C5BE-ABFF-41A7-BBE2-61EDF4D16492}" srcOrd="1" destOrd="0" parTransId="{324B9C8F-6DFF-4363-97A2-71DD9CB6733E}" sibTransId="{2B8BD4DD-AA0F-4FFA-ACA5-6EB89B77CA89}"/>
    <dgm:cxn modelId="{DCDE8934-A83D-49FE-9411-242B1CE19EFC}" type="presOf" srcId="{C89364EA-5720-4049-ABE2-0364B1E0CF11}" destId="{A727C188-3B5D-44DF-96CC-195D17E8812F}" srcOrd="0" destOrd="0" presId="urn:microsoft.com/office/officeart/2018/2/layout/IconVerticalSolidList"/>
    <dgm:cxn modelId="{B700574C-5FAB-4E71-BEB8-EEB9268E97EF}" srcId="{68824745-5D26-4C0D-B8F1-388AE95876FE}" destId="{120A7073-FEFF-41BB-AA45-20EBA2FBAF99}" srcOrd="4" destOrd="0" parTransId="{69740678-F8C9-4B5A-9BC4-00C49B3C0B77}" sibTransId="{DF67694D-652D-4F5B-906A-D6E2D4635A5C}"/>
    <dgm:cxn modelId="{2A3DF47D-1A6A-4AC9-897D-FD7475605EE5}" srcId="{68824745-5D26-4C0D-B8F1-388AE95876FE}" destId="{E5950463-15C2-4495-BF97-D1F3C992C70F}" srcOrd="2" destOrd="0" parTransId="{82BA22B8-9EFF-48B0-A659-C65E628CBACF}" sibTransId="{281DF08A-82B2-4CF2-85F9-4F7657F0A0C9}"/>
    <dgm:cxn modelId="{7D3BA0BA-4593-4CBB-97E5-73DA2D0C1E47}" srcId="{68824745-5D26-4C0D-B8F1-388AE95876FE}" destId="{C89364EA-5720-4049-ABE2-0364B1E0CF11}" srcOrd="3" destOrd="0" parTransId="{5C14A8F7-7A6E-4E6E-8EF5-268AAAA0FD33}" sibTransId="{0BC26D4B-4B61-4E0D-AC8D-3A304B61B6B8}"/>
    <dgm:cxn modelId="{36EF18D6-61B1-44EB-A507-E2FB26BE303E}" type="presOf" srcId="{E5950463-15C2-4495-BF97-D1F3C992C70F}" destId="{6F313C21-F266-4798-B108-A0397B0626CA}" srcOrd="0" destOrd="0" presId="urn:microsoft.com/office/officeart/2018/2/layout/IconVerticalSolidList"/>
    <dgm:cxn modelId="{326E7EE5-AE39-4978-94D8-F3A0BB14D42D}" srcId="{68824745-5D26-4C0D-B8F1-388AE95876FE}" destId="{FEACF8AC-3B74-4066-865F-E2CCB723E168}" srcOrd="0" destOrd="0" parTransId="{E41CE9D7-642A-4C53-A3B2-177D74694DC5}" sibTransId="{217EFA79-E7FE-410E-8A0C-FFBE9A38A801}"/>
    <dgm:cxn modelId="{4A290BE6-D1C7-4527-A708-45CFECF3F8BF}" type="presOf" srcId="{F999C5BE-ABFF-41A7-BBE2-61EDF4D16492}" destId="{5B6686F9-E3AA-4182-B489-ADD498D418F8}" srcOrd="0" destOrd="0" presId="urn:microsoft.com/office/officeart/2018/2/layout/IconVerticalSolidList"/>
    <dgm:cxn modelId="{84C1DE31-B619-452E-91A1-055546753E51}" type="presParOf" srcId="{46ACAC3B-F1BD-449F-A6BA-12E2FC751335}" destId="{8C8F47AF-A5AA-45F7-9CA3-AFD985949824}" srcOrd="0" destOrd="0" presId="urn:microsoft.com/office/officeart/2018/2/layout/IconVerticalSolidList"/>
    <dgm:cxn modelId="{55DFD384-5575-4640-BE1A-9C66EB857462}" type="presParOf" srcId="{8C8F47AF-A5AA-45F7-9CA3-AFD985949824}" destId="{CBB3D3E6-1A88-4DAC-82D3-4D882E71628E}" srcOrd="0" destOrd="0" presId="urn:microsoft.com/office/officeart/2018/2/layout/IconVerticalSolidList"/>
    <dgm:cxn modelId="{2746BA1E-2F2F-4AE4-904B-68505741AC88}" type="presParOf" srcId="{8C8F47AF-A5AA-45F7-9CA3-AFD985949824}" destId="{6C438688-0B99-4060-AA2A-937703EC21B0}" srcOrd="1" destOrd="0" presId="urn:microsoft.com/office/officeart/2018/2/layout/IconVerticalSolidList"/>
    <dgm:cxn modelId="{8533CCC1-5B08-47CE-9AF4-D51A6DCFB4F6}" type="presParOf" srcId="{8C8F47AF-A5AA-45F7-9CA3-AFD985949824}" destId="{7990570C-AD29-4E14-B13F-FDB9AA1B777D}" srcOrd="2" destOrd="0" presId="urn:microsoft.com/office/officeart/2018/2/layout/IconVerticalSolidList"/>
    <dgm:cxn modelId="{CBEC133D-CB42-47D5-9350-BAA5CD432BB5}" type="presParOf" srcId="{8C8F47AF-A5AA-45F7-9CA3-AFD985949824}" destId="{673239FC-ECAF-4F6F-A30C-038BACAAFDB8}" srcOrd="3" destOrd="0" presId="urn:microsoft.com/office/officeart/2018/2/layout/IconVerticalSolidList"/>
    <dgm:cxn modelId="{D83AA9D7-0D7B-4184-9F7D-FEF730670C66}" type="presParOf" srcId="{46ACAC3B-F1BD-449F-A6BA-12E2FC751335}" destId="{9F8136E8-2CD1-47BB-9A2A-764F58B260C1}" srcOrd="1" destOrd="0" presId="urn:microsoft.com/office/officeart/2018/2/layout/IconVerticalSolidList"/>
    <dgm:cxn modelId="{AF3DF93F-91D6-4A92-B879-B049701586DE}" type="presParOf" srcId="{46ACAC3B-F1BD-449F-A6BA-12E2FC751335}" destId="{A8E76FBE-65DB-43D4-BAE5-5548A7C7D610}" srcOrd="2" destOrd="0" presId="urn:microsoft.com/office/officeart/2018/2/layout/IconVerticalSolidList"/>
    <dgm:cxn modelId="{972F6A63-B5DA-4B86-ADD8-E6B57ABD38A0}" type="presParOf" srcId="{A8E76FBE-65DB-43D4-BAE5-5548A7C7D610}" destId="{EAA701E6-B924-4BA0-89E1-529FE7AF1114}" srcOrd="0" destOrd="0" presId="urn:microsoft.com/office/officeart/2018/2/layout/IconVerticalSolidList"/>
    <dgm:cxn modelId="{3DF8B40D-D2FB-4359-8E12-C54B02B4DB10}" type="presParOf" srcId="{A8E76FBE-65DB-43D4-BAE5-5548A7C7D610}" destId="{7C0251F7-9341-4857-A8B4-C00E9BDA696E}" srcOrd="1" destOrd="0" presId="urn:microsoft.com/office/officeart/2018/2/layout/IconVerticalSolidList"/>
    <dgm:cxn modelId="{EAC80197-A359-4D6E-BA59-22617EADA851}" type="presParOf" srcId="{A8E76FBE-65DB-43D4-BAE5-5548A7C7D610}" destId="{EF7D40C9-60AE-4679-9E1B-EE92CC5315EF}" srcOrd="2" destOrd="0" presId="urn:microsoft.com/office/officeart/2018/2/layout/IconVerticalSolidList"/>
    <dgm:cxn modelId="{519A36A4-44BC-44D8-B599-9D254DCEC69A}" type="presParOf" srcId="{A8E76FBE-65DB-43D4-BAE5-5548A7C7D610}" destId="{5B6686F9-E3AA-4182-B489-ADD498D418F8}" srcOrd="3" destOrd="0" presId="urn:microsoft.com/office/officeart/2018/2/layout/IconVerticalSolidList"/>
    <dgm:cxn modelId="{569DDB9F-0E8C-4BE2-8368-1E3787A1AD56}" type="presParOf" srcId="{46ACAC3B-F1BD-449F-A6BA-12E2FC751335}" destId="{DADA3F29-14E4-44C8-89C4-C4E59DA27111}" srcOrd="3" destOrd="0" presId="urn:microsoft.com/office/officeart/2018/2/layout/IconVerticalSolidList"/>
    <dgm:cxn modelId="{0EFCFA9F-DD72-44C9-A966-8DAAE31B0452}" type="presParOf" srcId="{46ACAC3B-F1BD-449F-A6BA-12E2FC751335}" destId="{33FC65C5-9105-498A-9367-028AF5A6D41C}" srcOrd="4" destOrd="0" presId="urn:microsoft.com/office/officeart/2018/2/layout/IconVerticalSolidList"/>
    <dgm:cxn modelId="{7D733B5F-BAEC-4281-BE50-6693C123277B}" type="presParOf" srcId="{33FC65C5-9105-498A-9367-028AF5A6D41C}" destId="{17FDF668-FB24-47E5-8B47-9D6D8B49A0D4}" srcOrd="0" destOrd="0" presId="urn:microsoft.com/office/officeart/2018/2/layout/IconVerticalSolidList"/>
    <dgm:cxn modelId="{B19B6E6C-368A-4871-A04A-211F3ED89DF5}" type="presParOf" srcId="{33FC65C5-9105-498A-9367-028AF5A6D41C}" destId="{C3B14FDD-1C01-407C-8CFE-9989C73C8D52}" srcOrd="1" destOrd="0" presId="urn:microsoft.com/office/officeart/2018/2/layout/IconVerticalSolidList"/>
    <dgm:cxn modelId="{200EB829-196A-4480-A9F6-2EC9E3027C6B}" type="presParOf" srcId="{33FC65C5-9105-498A-9367-028AF5A6D41C}" destId="{506DEB07-9584-491F-B90D-E195833CB059}" srcOrd="2" destOrd="0" presId="urn:microsoft.com/office/officeart/2018/2/layout/IconVerticalSolidList"/>
    <dgm:cxn modelId="{F169FE49-3D35-44EE-8911-C7D23A699250}" type="presParOf" srcId="{33FC65C5-9105-498A-9367-028AF5A6D41C}" destId="{6F313C21-F266-4798-B108-A0397B0626CA}" srcOrd="3" destOrd="0" presId="urn:microsoft.com/office/officeart/2018/2/layout/IconVerticalSolidList"/>
    <dgm:cxn modelId="{66B48400-67E9-4BD5-B615-2F59CEE9F943}" type="presParOf" srcId="{46ACAC3B-F1BD-449F-A6BA-12E2FC751335}" destId="{357ED578-71C6-4B6D-8AA9-6CA3AE16463C}" srcOrd="5" destOrd="0" presId="urn:microsoft.com/office/officeart/2018/2/layout/IconVerticalSolidList"/>
    <dgm:cxn modelId="{35F4B04A-7425-4696-9395-DA897C4EAAA5}" type="presParOf" srcId="{46ACAC3B-F1BD-449F-A6BA-12E2FC751335}" destId="{7699220E-454B-47DF-8C64-5F17905EBAD2}" srcOrd="6" destOrd="0" presId="urn:microsoft.com/office/officeart/2018/2/layout/IconVerticalSolidList"/>
    <dgm:cxn modelId="{D240796B-4524-4343-B31A-EB1934E32F28}" type="presParOf" srcId="{7699220E-454B-47DF-8C64-5F17905EBAD2}" destId="{E845257B-C13B-42D8-A0E1-A3A5F4097A2D}" srcOrd="0" destOrd="0" presId="urn:microsoft.com/office/officeart/2018/2/layout/IconVerticalSolidList"/>
    <dgm:cxn modelId="{45AD1F0A-3170-4BD5-90D2-EB8E5172D532}" type="presParOf" srcId="{7699220E-454B-47DF-8C64-5F17905EBAD2}" destId="{195789E8-A654-41AC-B0E7-85E495FE2DF3}" srcOrd="1" destOrd="0" presId="urn:microsoft.com/office/officeart/2018/2/layout/IconVerticalSolidList"/>
    <dgm:cxn modelId="{A0AB86A9-D7F7-4131-B4C3-50D23E79E2E9}" type="presParOf" srcId="{7699220E-454B-47DF-8C64-5F17905EBAD2}" destId="{28ECD254-A679-42BC-A7B6-FFB273C23469}" srcOrd="2" destOrd="0" presId="urn:microsoft.com/office/officeart/2018/2/layout/IconVerticalSolidList"/>
    <dgm:cxn modelId="{5D9C66DD-9F64-4E93-B08B-3946A0FBA4EC}" type="presParOf" srcId="{7699220E-454B-47DF-8C64-5F17905EBAD2}" destId="{A727C188-3B5D-44DF-96CC-195D17E8812F}" srcOrd="3" destOrd="0" presId="urn:microsoft.com/office/officeart/2018/2/layout/IconVerticalSolidList"/>
    <dgm:cxn modelId="{D90E2BAE-F1D2-40B5-86E5-54EA30FCB98B}" type="presParOf" srcId="{46ACAC3B-F1BD-449F-A6BA-12E2FC751335}" destId="{EED7A689-A3E4-4582-AD63-57BA54AA9503}" srcOrd="7" destOrd="0" presId="urn:microsoft.com/office/officeart/2018/2/layout/IconVerticalSolidList"/>
    <dgm:cxn modelId="{EBE41AC1-D724-4721-A50F-C7EFB5C078DB}" type="presParOf" srcId="{46ACAC3B-F1BD-449F-A6BA-12E2FC751335}" destId="{98021696-6913-4FDA-BF84-3C63711B4111}" srcOrd="8" destOrd="0" presId="urn:microsoft.com/office/officeart/2018/2/layout/IconVerticalSolidList"/>
    <dgm:cxn modelId="{BAD1726C-4BB8-4D6A-912A-2AED75A551A9}" type="presParOf" srcId="{98021696-6913-4FDA-BF84-3C63711B4111}" destId="{87F28146-96F0-4EAE-B388-6DCA2EC82AD9}" srcOrd="0" destOrd="0" presId="urn:microsoft.com/office/officeart/2018/2/layout/IconVerticalSolidList"/>
    <dgm:cxn modelId="{06451532-17B6-4224-8EF1-A7535B9FF412}" type="presParOf" srcId="{98021696-6913-4FDA-BF84-3C63711B4111}" destId="{F3917E44-F320-4B29-9C98-3B8C50CB40D8}" srcOrd="1" destOrd="0" presId="urn:microsoft.com/office/officeart/2018/2/layout/IconVerticalSolidList"/>
    <dgm:cxn modelId="{1CCC8B3A-5D1F-4A92-8E82-22329DA28C4D}" type="presParOf" srcId="{98021696-6913-4FDA-BF84-3C63711B4111}" destId="{EA123EFC-C8E5-41C3-A450-5394F4617D12}" srcOrd="2" destOrd="0" presId="urn:microsoft.com/office/officeart/2018/2/layout/IconVerticalSolidList"/>
    <dgm:cxn modelId="{6F5242FC-8AD9-46E8-9D5E-8031F9A9BDF3}" type="presParOf" srcId="{98021696-6913-4FDA-BF84-3C63711B4111}" destId="{2EDB17F4-3729-4EEA-AB19-3B888348B7F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4CE595-1952-4C17-9435-151F6B564A0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16477CE4-7608-49E2-8FCD-8980C4AD8C9A}">
      <dgm:prSet/>
      <dgm:spPr/>
      <dgm:t>
        <a:bodyPr/>
        <a:lstStyle/>
        <a:p>
          <a:r>
            <a:rPr lang="en-US" dirty="0"/>
            <a:t>What are 2-3 things the map tells/shows you?</a:t>
          </a:r>
        </a:p>
      </dgm:t>
    </dgm:pt>
    <dgm:pt modelId="{CE5E9852-376A-4BA8-AB88-93DDEFB67689}" type="parTrans" cxnId="{A2D63F81-C87F-4F1D-B091-411F7D4078F2}">
      <dgm:prSet/>
      <dgm:spPr/>
      <dgm:t>
        <a:bodyPr/>
        <a:lstStyle/>
        <a:p>
          <a:endParaRPr lang="en-US"/>
        </a:p>
      </dgm:t>
    </dgm:pt>
    <dgm:pt modelId="{C43B6315-D8E0-4E1A-A5EB-06DD433D08B7}" type="sibTrans" cxnId="{A2D63F81-C87F-4F1D-B091-411F7D4078F2}">
      <dgm:prSet/>
      <dgm:spPr/>
      <dgm:t>
        <a:bodyPr/>
        <a:lstStyle/>
        <a:p>
          <a:endParaRPr lang="en-US"/>
        </a:p>
      </dgm:t>
    </dgm:pt>
    <dgm:pt modelId="{6503AE07-1C49-48C6-87A0-5DB10900A1B4}">
      <dgm:prSet/>
      <dgm:spPr/>
      <dgm:t>
        <a:bodyPr/>
        <a:lstStyle/>
        <a:p>
          <a:r>
            <a:rPr lang="en-US"/>
            <a:t>What is one question you have about the map?</a:t>
          </a:r>
        </a:p>
      </dgm:t>
    </dgm:pt>
    <dgm:pt modelId="{1AE82FB0-7C5B-4C27-96FB-9E7F78E64CAC}" type="parTrans" cxnId="{A4DA1C78-1555-4580-9C4E-E5D791A7CCC7}">
      <dgm:prSet/>
      <dgm:spPr/>
      <dgm:t>
        <a:bodyPr/>
        <a:lstStyle/>
        <a:p>
          <a:endParaRPr lang="en-US"/>
        </a:p>
      </dgm:t>
    </dgm:pt>
    <dgm:pt modelId="{5F3F8A5E-5332-4199-973D-843E302AF74C}" type="sibTrans" cxnId="{A4DA1C78-1555-4580-9C4E-E5D791A7CCC7}">
      <dgm:prSet/>
      <dgm:spPr/>
      <dgm:t>
        <a:bodyPr/>
        <a:lstStyle/>
        <a:p>
          <a:endParaRPr lang="en-US"/>
        </a:p>
      </dgm:t>
    </dgm:pt>
    <dgm:pt modelId="{BBABB68C-34F2-45BB-84C0-0A384E59A8BF}">
      <dgm:prSet/>
      <dgm:spPr/>
      <dgm:t>
        <a:bodyPr/>
        <a:lstStyle/>
        <a:p>
          <a:r>
            <a:rPr lang="en-US" dirty="0"/>
            <a:t>What information would you like to see in the map?</a:t>
          </a:r>
        </a:p>
      </dgm:t>
    </dgm:pt>
    <dgm:pt modelId="{9D7E721C-C6E5-4A95-BEF8-E98164F6F692}" type="parTrans" cxnId="{05EC0B12-17AB-4E25-A752-AB7FB16C78C4}">
      <dgm:prSet/>
      <dgm:spPr/>
      <dgm:t>
        <a:bodyPr/>
        <a:lstStyle/>
        <a:p>
          <a:endParaRPr lang="en-US"/>
        </a:p>
      </dgm:t>
    </dgm:pt>
    <dgm:pt modelId="{27BD09A4-5744-419B-83BC-A6AE307AFA7A}" type="sibTrans" cxnId="{05EC0B12-17AB-4E25-A752-AB7FB16C78C4}">
      <dgm:prSet/>
      <dgm:spPr/>
      <dgm:t>
        <a:bodyPr/>
        <a:lstStyle/>
        <a:p>
          <a:endParaRPr lang="en-US"/>
        </a:p>
      </dgm:t>
    </dgm:pt>
    <dgm:pt modelId="{FAE2AFB3-BC25-4726-A79E-918EA8F9D459}">
      <dgm:prSet/>
      <dgm:spPr/>
      <dgm:t>
        <a:bodyPr/>
        <a:lstStyle/>
        <a:p>
          <a:r>
            <a:rPr lang="en-US" dirty="0"/>
            <a:t>How would you utilize this map? What purposes do you see it serving?</a:t>
          </a:r>
        </a:p>
      </dgm:t>
    </dgm:pt>
    <dgm:pt modelId="{67058041-B540-4F7F-85D9-DEE69E7647A0}" type="parTrans" cxnId="{E4DFB0D7-22CC-4F3E-A616-031432A738FF}">
      <dgm:prSet/>
      <dgm:spPr/>
      <dgm:t>
        <a:bodyPr/>
        <a:lstStyle/>
        <a:p>
          <a:endParaRPr lang="en-US"/>
        </a:p>
      </dgm:t>
    </dgm:pt>
    <dgm:pt modelId="{D913CAE4-95F7-4040-824C-DDB867454D84}" type="sibTrans" cxnId="{E4DFB0D7-22CC-4F3E-A616-031432A738FF}">
      <dgm:prSet/>
      <dgm:spPr/>
      <dgm:t>
        <a:bodyPr/>
        <a:lstStyle/>
        <a:p>
          <a:endParaRPr lang="en-US"/>
        </a:p>
      </dgm:t>
    </dgm:pt>
    <dgm:pt modelId="{71951809-EC18-4D83-9269-56F9FC70E8CB}" type="pres">
      <dgm:prSet presAssocID="{064CE595-1952-4C17-9435-151F6B564A05}" presName="root" presStyleCnt="0">
        <dgm:presLayoutVars>
          <dgm:dir/>
          <dgm:resizeHandles val="exact"/>
        </dgm:presLayoutVars>
      </dgm:prSet>
      <dgm:spPr/>
    </dgm:pt>
    <dgm:pt modelId="{C439CBFA-3597-4FDC-B8ED-466DEA84BA4F}" type="pres">
      <dgm:prSet presAssocID="{16477CE4-7608-49E2-8FCD-8980C4AD8C9A}" presName="compNode" presStyleCnt="0"/>
      <dgm:spPr/>
    </dgm:pt>
    <dgm:pt modelId="{E8B477DA-F769-49BE-837F-5E81B3674B3E}" type="pres">
      <dgm:prSet presAssocID="{16477CE4-7608-49E2-8FCD-8980C4AD8C9A}" presName="bgRect" presStyleLbl="bgShp" presStyleIdx="0" presStyleCnt="4"/>
      <dgm:spPr>
        <a:solidFill>
          <a:schemeClr val="accent3">
            <a:lumMod val="20000"/>
            <a:lumOff val="80000"/>
          </a:schemeClr>
        </a:solidFill>
      </dgm:spPr>
    </dgm:pt>
    <dgm:pt modelId="{4DDFC4CF-0253-4ED5-AF21-A4289C3301DE}" type="pres">
      <dgm:prSet presAssocID="{16477CE4-7608-49E2-8FCD-8980C4AD8C9A}" presName="iconRect" presStyleLbl="node1" presStyleIdx="0" presStyleCnt="4" custScaleX="165784" custScaleY="189662"/>
      <dgm:spPr>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with pin"/>
        </a:ext>
      </dgm:extLst>
    </dgm:pt>
    <dgm:pt modelId="{5D7CF8E6-A8C7-44EE-BF38-D2430E885678}" type="pres">
      <dgm:prSet presAssocID="{16477CE4-7608-49E2-8FCD-8980C4AD8C9A}" presName="spaceRect" presStyleCnt="0"/>
      <dgm:spPr/>
    </dgm:pt>
    <dgm:pt modelId="{3048E0FD-2DC5-42BF-9BB5-9196046A0C00}" type="pres">
      <dgm:prSet presAssocID="{16477CE4-7608-49E2-8FCD-8980C4AD8C9A}" presName="parTx" presStyleLbl="revTx" presStyleIdx="0" presStyleCnt="4">
        <dgm:presLayoutVars>
          <dgm:chMax val="0"/>
          <dgm:chPref val="0"/>
        </dgm:presLayoutVars>
      </dgm:prSet>
      <dgm:spPr/>
    </dgm:pt>
    <dgm:pt modelId="{607846A4-55C4-4AD4-88A6-3DDA248F1A42}" type="pres">
      <dgm:prSet presAssocID="{C43B6315-D8E0-4E1A-A5EB-06DD433D08B7}" presName="sibTrans" presStyleCnt="0"/>
      <dgm:spPr/>
    </dgm:pt>
    <dgm:pt modelId="{17C82C1E-D9A8-4D0F-8164-7BE91DF28FB7}" type="pres">
      <dgm:prSet presAssocID="{6503AE07-1C49-48C6-87A0-5DB10900A1B4}" presName="compNode" presStyleCnt="0"/>
      <dgm:spPr/>
    </dgm:pt>
    <dgm:pt modelId="{C6256059-13EB-450D-8EF2-01317B8CF880}" type="pres">
      <dgm:prSet presAssocID="{6503AE07-1C49-48C6-87A0-5DB10900A1B4}" presName="bgRect" presStyleLbl="bgShp" presStyleIdx="1" presStyleCnt="4"/>
      <dgm:spPr>
        <a:solidFill>
          <a:schemeClr val="accent3">
            <a:lumMod val="40000"/>
            <a:lumOff val="60000"/>
          </a:schemeClr>
        </a:solidFill>
      </dgm:spPr>
    </dgm:pt>
    <dgm:pt modelId="{6E2F9DB8-5DC0-4C13-8E98-50359DB817A8}" type="pres">
      <dgm:prSet presAssocID="{6503AE07-1C49-48C6-87A0-5DB10900A1B4}" presName="iconRect" presStyleLbl="node1" presStyleIdx="1" presStyleCnt="4" custScaleX="171749" custScaleY="178831"/>
      <dgm:spPr>
        <a:blipFill>
          <a:blip xmlns:r="http://schemas.openxmlformats.org/officeDocument/2006/relationships" r:embed="rId3">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a:ext>
      </dgm:extLst>
    </dgm:pt>
    <dgm:pt modelId="{69860758-AE30-4DFB-A02A-184717B845FE}" type="pres">
      <dgm:prSet presAssocID="{6503AE07-1C49-48C6-87A0-5DB10900A1B4}" presName="spaceRect" presStyleCnt="0"/>
      <dgm:spPr/>
    </dgm:pt>
    <dgm:pt modelId="{C5FAE00E-E031-47BF-9363-D1DA7534C38E}" type="pres">
      <dgm:prSet presAssocID="{6503AE07-1C49-48C6-87A0-5DB10900A1B4}" presName="parTx" presStyleLbl="revTx" presStyleIdx="1" presStyleCnt="4">
        <dgm:presLayoutVars>
          <dgm:chMax val="0"/>
          <dgm:chPref val="0"/>
        </dgm:presLayoutVars>
      </dgm:prSet>
      <dgm:spPr/>
    </dgm:pt>
    <dgm:pt modelId="{64C4E5E4-8A3E-4CAF-BDF7-665576A4D944}" type="pres">
      <dgm:prSet presAssocID="{5F3F8A5E-5332-4199-973D-843E302AF74C}" presName="sibTrans" presStyleCnt="0"/>
      <dgm:spPr/>
    </dgm:pt>
    <dgm:pt modelId="{AF5159E4-45B5-47EB-84F9-261ED120B7E6}" type="pres">
      <dgm:prSet presAssocID="{BBABB68C-34F2-45BB-84C0-0A384E59A8BF}" presName="compNode" presStyleCnt="0"/>
      <dgm:spPr/>
    </dgm:pt>
    <dgm:pt modelId="{AE6EB1A5-645F-4DD5-8A9C-301C21F082F4}" type="pres">
      <dgm:prSet presAssocID="{BBABB68C-34F2-45BB-84C0-0A384E59A8BF}" presName="bgRect" presStyleLbl="bgShp" presStyleIdx="2" presStyleCnt="4"/>
      <dgm:spPr>
        <a:solidFill>
          <a:schemeClr val="accent3">
            <a:lumMod val="60000"/>
            <a:lumOff val="40000"/>
          </a:schemeClr>
        </a:solidFill>
      </dgm:spPr>
    </dgm:pt>
    <dgm:pt modelId="{880123F4-F01B-4D3D-A0DE-1B5BB60F87FC}" type="pres">
      <dgm:prSet presAssocID="{BBABB68C-34F2-45BB-84C0-0A384E59A8BF}" presName="iconRect" presStyleLbl="node1" presStyleIdx="2" presStyleCnt="4" custScaleX="208994" custScaleY="147050"/>
      <dgm:spPr>
        <a:blipFill>
          <a:blip xmlns:r="http://schemas.openxmlformats.org/officeDocument/2006/relationships"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9000" b="-19000"/>
          </a:stretch>
        </a:blipFill>
        <a:ln>
          <a:noFill/>
        </a:ln>
      </dgm:spPr>
      <dgm:extLst>
        <a:ext uri="{E40237B7-FDA0-4F09-8148-C483321AD2D9}">
          <dgm14:cNvPr xmlns:dgm14="http://schemas.microsoft.com/office/drawing/2010/diagram" id="0" name="" descr="Newspaper"/>
        </a:ext>
      </dgm:extLst>
    </dgm:pt>
    <dgm:pt modelId="{06354183-DB54-421C-837D-FD80D8F064BD}" type="pres">
      <dgm:prSet presAssocID="{BBABB68C-34F2-45BB-84C0-0A384E59A8BF}" presName="spaceRect" presStyleCnt="0"/>
      <dgm:spPr/>
    </dgm:pt>
    <dgm:pt modelId="{17570D72-BA84-422C-8F51-596CF6F6EDAC}" type="pres">
      <dgm:prSet presAssocID="{BBABB68C-34F2-45BB-84C0-0A384E59A8BF}" presName="parTx" presStyleLbl="revTx" presStyleIdx="2" presStyleCnt="4">
        <dgm:presLayoutVars>
          <dgm:chMax val="0"/>
          <dgm:chPref val="0"/>
        </dgm:presLayoutVars>
      </dgm:prSet>
      <dgm:spPr/>
    </dgm:pt>
    <dgm:pt modelId="{B945048F-0A9C-46FA-8D3B-3A34FD6A435E}" type="pres">
      <dgm:prSet presAssocID="{27BD09A4-5744-419B-83BC-A6AE307AFA7A}" presName="sibTrans" presStyleCnt="0"/>
      <dgm:spPr/>
    </dgm:pt>
    <dgm:pt modelId="{67D58914-1C73-4056-8324-AADA5B21F254}" type="pres">
      <dgm:prSet presAssocID="{FAE2AFB3-BC25-4726-A79E-918EA8F9D459}" presName="compNode" presStyleCnt="0"/>
      <dgm:spPr/>
    </dgm:pt>
    <dgm:pt modelId="{FA7DE9E7-528C-4BF0-9498-08735FCC4A07}" type="pres">
      <dgm:prSet presAssocID="{FAE2AFB3-BC25-4726-A79E-918EA8F9D459}" presName="bgRect" presStyleLbl="bgShp" presStyleIdx="3" presStyleCnt="4"/>
      <dgm:spPr>
        <a:solidFill>
          <a:schemeClr val="accent3"/>
        </a:solidFill>
      </dgm:spPr>
    </dgm:pt>
    <dgm:pt modelId="{55314E28-1F53-44EA-B53A-08A3FD59DF42}" type="pres">
      <dgm:prSet presAssocID="{FAE2AFB3-BC25-4726-A79E-918EA8F9D459}" presName="iconRect" presStyleLbl="node1" presStyleIdx="3" presStyleCnt="4" custAng="10800000" custFlipVert="1" custScaleX="197651" custScaleY="145377"/>
      <dgm:spPr>
        <a:blipFill>
          <a:blip xmlns:r="http://schemas.openxmlformats.org/officeDocument/2006/relationships" r:embed="rId7">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a:noFill/>
        </a:ln>
      </dgm:spPr>
      <dgm:extLst>
        <a:ext uri="{E40237B7-FDA0-4F09-8148-C483321AD2D9}">
          <dgm14:cNvPr xmlns:dgm14="http://schemas.microsoft.com/office/drawing/2010/diagram" id="0" name="" descr="Lightbulb and gear"/>
        </a:ext>
      </dgm:extLst>
    </dgm:pt>
    <dgm:pt modelId="{FC9D5270-BD96-4931-B5BD-448020007FF5}" type="pres">
      <dgm:prSet presAssocID="{FAE2AFB3-BC25-4726-A79E-918EA8F9D459}" presName="spaceRect" presStyleCnt="0"/>
      <dgm:spPr/>
    </dgm:pt>
    <dgm:pt modelId="{90E720DE-C332-48FB-85FE-DF217B4D4E3F}" type="pres">
      <dgm:prSet presAssocID="{FAE2AFB3-BC25-4726-A79E-918EA8F9D459}" presName="parTx" presStyleLbl="revTx" presStyleIdx="3" presStyleCnt="4">
        <dgm:presLayoutVars>
          <dgm:chMax val="0"/>
          <dgm:chPref val="0"/>
        </dgm:presLayoutVars>
      </dgm:prSet>
      <dgm:spPr/>
    </dgm:pt>
  </dgm:ptLst>
  <dgm:cxnLst>
    <dgm:cxn modelId="{05EC0B12-17AB-4E25-A752-AB7FB16C78C4}" srcId="{064CE595-1952-4C17-9435-151F6B564A05}" destId="{BBABB68C-34F2-45BB-84C0-0A384E59A8BF}" srcOrd="2" destOrd="0" parTransId="{9D7E721C-C6E5-4A95-BEF8-E98164F6F692}" sibTransId="{27BD09A4-5744-419B-83BC-A6AE307AFA7A}"/>
    <dgm:cxn modelId="{22CFA715-E312-4C23-B37E-0F317D94C92B}" type="presOf" srcId="{6503AE07-1C49-48C6-87A0-5DB10900A1B4}" destId="{C5FAE00E-E031-47BF-9363-D1DA7534C38E}" srcOrd="0" destOrd="0" presId="urn:microsoft.com/office/officeart/2018/2/layout/IconVerticalSolidList"/>
    <dgm:cxn modelId="{94239462-28C7-4138-9585-FC631F8502C8}" type="presOf" srcId="{064CE595-1952-4C17-9435-151F6B564A05}" destId="{71951809-EC18-4D83-9269-56F9FC70E8CB}" srcOrd="0" destOrd="0" presId="urn:microsoft.com/office/officeart/2018/2/layout/IconVerticalSolidList"/>
    <dgm:cxn modelId="{507B6C51-93AD-4442-8274-B0F8BB12D291}" type="presOf" srcId="{16477CE4-7608-49E2-8FCD-8980C4AD8C9A}" destId="{3048E0FD-2DC5-42BF-9BB5-9196046A0C00}" srcOrd="0" destOrd="0" presId="urn:microsoft.com/office/officeart/2018/2/layout/IconVerticalSolidList"/>
    <dgm:cxn modelId="{A4DA1C78-1555-4580-9C4E-E5D791A7CCC7}" srcId="{064CE595-1952-4C17-9435-151F6B564A05}" destId="{6503AE07-1C49-48C6-87A0-5DB10900A1B4}" srcOrd="1" destOrd="0" parTransId="{1AE82FB0-7C5B-4C27-96FB-9E7F78E64CAC}" sibTransId="{5F3F8A5E-5332-4199-973D-843E302AF74C}"/>
    <dgm:cxn modelId="{A2D63F81-C87F-4F1D-B091-411F7D4078F2}" srcId="{064CE595-1952-4C17-9435-151F6B564A05}" destId="{16477CE4-7608-49E2-8FCD-8980C4AD8C9A}" srcOrd="0" destOrd="0" parTransId="{CE5E9852-376A-4BA8-AB88-93DDEFB67689}" sibTransId="{C43B6315-D8E0-4E1A-A5EB-06DD433D08B7}"/>
    <dgm:cxn modelId="{CAFBA08F-D884-4850-BD94-3AF6E940D1C3}" type="presOf" srcId="{BBABB68C-34F2-45BB-84C0-0A384E59A8BF}" destId="{17570D72-BA84-422C-8F51-596CF6F6EDAC}" srcOrd="0" destOrd="0" presId="urn:microsoft.com/office/officeart/2018/2/layout/IconVerticalSolidList"/>
    <dgm:cxn modelId="{94D38FBD-F727-4E8B-A273-BB6D235EF470}" type="presOf" srcId="{FAE2AFB3-BC25-4726-A79E-918EA8F9D459}" destId="{90E720DE-C332-48FB-85FE-DF217B4D4E3F}" srcOrd="0" destOrd="0" presId="urn:microsoft.com/office/officeart/2018/2/layout/IconVerticalSolidList"/>
    <dgm:cxn modelId="{E4DFB0D7-22CC-4F3E-A616-031432A738FF}" srcId="{064CE595-1952-4C17-9435-151F6B564A05}" destId="{FAE2AFB3-BC25-4726-A79E-918EA8F9D459}" srcOrd="3" destOrd="0" parTransId="{67058041-B540-4F7F-85D9-DEE69E7647A0}" sibTransId="{D913CAE4-95F7-4040-824C-DDB867454D84}"/>
    <dgm:cxn modelId="{D619801A-2678-4288-B5DE-291C7D03AA4B}" type="presParOf" srcId="{71951809-EC18-4D83-9269-56F9FC70E8CB}" destId="{C439CBFA-3597-4FDC-B8ED-466DEA84BA4F}" srcOrd="0" destOrd="0" presId="urn:microsoft.com/office/officeart/2018/2/layout/IconVerticalSolidList"/>
    <dgm:cxn modelId="{74B9EA7F-EA1F-45BF-B9A3-29A8AF967A2E}" type="presParOf" srcId="{C439CBFA-3597-4FDC-B8ED-466DEA84BA4F}" destId="{E8B477DA-F769-49BE-837F-5E81B3674B3E}" srcOrd="0" destOrd="0" presId="urn:microsoft.com/office/officeart/2018/2/layout/IconVerticalSolidList"/>
    <dgm:cxn modelId="{2BD45F42-1774-4737-9048-C5E9014FFB42}" type="presParOf" srcId="{C439CBFA-3597-4FDC-B8ED-466DEA84BA4F}" destId="{4DDFC4CF-0253-4ED5-AF21-A4289C3301DE}" srcOrd="1" destOrd="0" presId="urn:microsoft.com/office/officeart/2018/2/layout/IconVerticalSolidList"/>
    <dgm:cxn modelId="{A416E339-9C3A-48C6-B1D9-3737E3824B2F}" type="presParOf" srcId="{C439CBFA-3597-4FDC-B8ED-466DEA84BA4F}" destId="{5D7CF8E6-A8C7-44EE-BF38-D2430E885678}" srcOrd="2" destOrd="0" presId="urn:microsoft.com/office/officeart/2018/2/layout/IconVerticalSolidList"/>
    <dgm:cxn modelId="{DDF2DACC-8BAE-4CD9-8C82-F210D370CD1A}" type="presParOf" srcId="{C439CBFA-3597-4FDC-B8ED-466DEA84BA4F}" destId="{3048E0FD-2DC5-42BF-9BB5-9196046A0C00}" srcOrd="3" destOrd="0" presId="urn:microsoft.com/office/officeart/2018/2/layout/IconVerticalSolidList"/>
    <dgm:cxn modelId="{07954DDB-CDB4-4080-A515-E0A450E305CC}" type="presParOf" srcId="{71951809-EC18-4D83-9269-56F9FC70E8CB}" destId="{607846A4-55C4-4AD4-88A6-3DDA248F1A42}" srcOrd="1" destOrd="0" presId="urn:microsoft.com/office/officeart/2018/2/layout/IconVerticalSolidList"/>
    <dgm:cxn modelId="{B343CA6B-93BE-4A1E-A7CA-8822D01F3E7B}" type="presParOf" srcId="{71951809-EC18-4D83-9269-56F9FC70E8CB}" destId="{17C82C1E-D9A8-4D0F-8164-7BE91DF28FB7}" srcOrd="2" destOrd="0" presId="urn:microsoft.com/office/officeart/2018/2/layout/IconVerticalSolidList"/>
    <dgm:cxn modelId="{38F67026-0482-4A3D-A932-83B42F1E1DD4}" type="presParOf" srcId="{17C82C1E-D9A8-4D0F-8164-7BE91DF28FB7}" destId="{C6256059-13EB-450D-8EF2-01317B8CF880}" srcOrd="0" destOrd="0" presId="urn:microsoft.com/office/officeart/2018/2/layout/IconVerticalSolidList"/>
    <dgm:cxn modelId="{A2B9DB2A-1CF8-4C98-BFB2-E4F86833B77E}" type="presParOf" srcId="{17C82C1E-D9A8-4D0F-8164-7BE91DF28FB7}" destId="{6E2F9DB8-5DC0-4C13-8E98-50359DB817A8}" srcOrd="1" destOrd="0" presId="urn:microsoft.com/office/officeart/2018/2/layout/IconVerticalSolidList"/>
    <dgm:cxn modelId="{C50EF5F9-CD87-4971-B446-F1FAB2A2FCFD}" type="presParOf" srcId="{17C82C1E-D9A8-4D0F-8164-7BE91DF28FB7}" destId="{69860758-AE30-4DFB-A02A-184717B845FE}" srcOrd="2" destOrd="0" presId="urn:microsoft.com/office/officeart/2018/2/layout/IconVerticalSolidList"/>
    <dgm:cxn modelId="{2B63B82E-C5FB-4AC8-8188-B9F0BA20E2A7}" type="presParOf" srcId="{17C82C1E-D9A8-4D0F-8164-7BE91DF28FB7}" destId="{C5FAE00E-E031-47BF-9363-D1DA7534C38E}" srcOrd="3" destOrd="0" presId="urn:microsoft.com/office/officeart/2018/2/layout/IconVerticalSolidList"/>
    <dgm:cxn modelId="{5D95ADEA-DB10-4438-840B-E3870DF10366}" type="presParOf" srcId="{71951809-EC18-4D83-9269-56F9FC70E8CB}" destId="{64C4E5E4-8A3E-4CAF-BDF7-665576A4D944}" srcOrd="3" destOrd="0" presId="urn:microsoft.com/office/officeart/2018/2/layout/IconVerticalSolidList"/>
    <dgm:cxn modelId="{77A253FF-E30A-4FFB-A14B-DABDD906A505}" type="presParOf" srcId="{71951809-EC18-4D83-9269-56F9FC70E8CB}" destId="{AF5159E4-45B5-47EB-84F9-261ED120B7E6}" srcOrd="4" destOrd="0" presId="urn:microsoft.com/office/officeart/2018/2/layout/IconVerticalSolidList"/>
    <dgm:cxn modelId="{A1F8CA23-9DCA-4184-94CD-5486E85B939D}" type="presParOf" srcId="{AF5159E4-45B5-47EB-84F9-261ED120B7E6}" destId="{AE6EB1A5-645F-4DD5-8A9C-301C21F082F4}" srcOrd="0" destOrd="0" presId="urn:microsoft.com/office/officeart/2018/2/layout/IconVerticalSolidList"/>
    <dgm:cxn modelId="{87B5422A-6F26-4DF6-9DA1-CF94CEFBDEF0}" type="presParOf" srcId="{AF5159E4-45B5-47EB-84F9-261ED120B7E6}" destId="{880123F4-F01B-4D3D-A0DE-1B5BB60F87FC}" srcOrd="1" destOrd="0" presId="urn:microsoft.com/office/officeart/2018/2/layout/IconVerticalSolidList"/>
    <dgm:cxn modelId="{C53D7CF6-A8CE-4962-BBE1-10C4F139304A}" type="presParOf" srcId="{AF5159E4-45B5-47EB-84F9-261ED120B7E6}" destId="{06354183-DB54-421C-837D-FD80D8F064BD}" srcOrd="2" destOrd="0" presId="urn:microsoft.com/office/officeart/2018/2/layout/IconVerticalSolidList"/>
    <dgm:cxn modelId="{37E96376-5849-4B09-9DA4-F6451C054F57}" type="presParOf" srcId="{AF5159E4-45B5-47EB-84F9-261ED120B7E6}" destId="{17570D72-BA84-422C-8F51-596CF6F6EDAC}" srcOrd="3" destOrd="0" presId="urn:microsoft.com/office/officeart/2018/2/layout/IconVerticalSolidList"/>
    <dgm:cxn modelId="{46C59D88-C529-4725-AC09-E99588816729}" type="presParOf" srcId="{71951809-EC18-4D83-9269-56F9FC70E8CB}" destId="{B945048F-0A9C-46FA-8D3B-3A34FD6A435E}" srcOrd="5" destOrd="0" presId="urn:microsoft.com/office/officeart/2018/2/layout/IconVerticalSolidList"/>
    <dgm:cxn modelId="{10521A1F-799E-44B8-ACCC-A8E898666A51}" type="presParOf" srcId="{71951809-EC18-4D83-9269-56F9FC70E8CB}" destId="{67D58914-1C73-4056-8324-AADA5B21F254}" srcOrd="6" destOrd="0" presId="urn:microsoft.com/office/officeart/2018/2/layout/IconVerticalSolidList"/>
    <dgm:cxn modelId="{EA1E3F1C-5459-4232-81A6-A615D87771E0}" type="presParOf" srcId="{67D58914-1C73-4056-8324-AADA5B21F254}" destId="{FA7DE9E7-528C-4BF0-9498-08735FCC4A07}" srcOrd="0" destOrd="0" presId="urn:microsoft.com/office/officeart/2018/2/layout/IconVerticalSolidList"/>
    <dgm:cxn modelId="{49111A94-1B2B-475A-9610-3BDB7506E2AE}" type="presParOf" srcId="{67D58914-1C73-4056-8324-AADA5B21F254}" destId="{55314E28-1F53-44EA-B53A-08A3FD59DF42}" srcOrd="1" destOrd="0" presId="urn:microsoft.com/office/officeart/2018/2/layout/IconVerticalSolidList"/>
    <dgm:cxn modelId="{0EA29AF0-24DB-4E49-BE9F-9758ED4A0EB7}" type="presParOf" srcId="{67D58914-1C73-4056-8324-AADA5B21F254}" destId="{FC9D5270-BD96-4931-B5BD-448020007FF5}" srcOrd="2" destOrd="0" presId="urn:microsoft.com/office/officeart/2018/2/layout/IconVerticalSolidList"/>
    <dgm:cxn modelId="{C3C515F1-E0F3-4070-96C3-451FCC087A56}" type="presParOf" srcId="{67D58914-1C73-4056-8324-AADA5B21F254}" destId="{90E720DE-C332-48FB-85FE-DF217B4D4E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4CE595-1952-4C17-9435-151F6B564A0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16477CE4-7608-49E2-8FCD-8980C4AD8C9A}">
      <dgm:prSet/>
      <dgm:spPr/>
      <dgm:t>
        <a:bodyPr/>
        <a:lstStyle/>
        <a:p>
          <a:r>
            <a:rPr lang="en-US" dirty="0"/>
            <a:t>What are 2-3 things the map tells/shows you?</a:t>
          </a:r>
        </a:p>
      </dgm:t>
    </dgm:pt>
    <dgm:pt modelId="{CE5E9852-376A-4BA8-AB88-93DDEFB67689}" type="parTrans" cxnId="{A2D63F81-C87F-4F1D-B091-411F7D4078F2}">
      <dgm:prSet/>
      <dgm:spPr/>
      <dgm:t>
        <a:bodyPr/>
        <a:lstStyle/>
        <a:p>
          <a:endParaRPr lang="en-US"/>
        </a:p>
      </dgm:t>
    </dgm:pt>
    <dgm:pt modelId="{C43B6315-D8E0-4E1A-A5EB-06DD433D08B7}" type="sibTrans" cxnId="{A2D63F81-C87F-4F1D-B091-411F7D4078F2}">
      <dgm:prSet/>
      <dgm:spPr/>
      <dgm:t>
        <a:bodyPr/>
        <a:lstStyle/>
        <a:p>
          <a:endParaRPr lang="en-US"/>
        </a:p>
      </dgm:t>
    </dgm:pt>
    <dgm:pt modelId="{6503AE07-1C49-48C6-87A0-5DB10900A1B4}">
      <dgm:prSet/>
      <dgm:spPr/>
      <dgm:t>
        <a:bodyPr/>
        <a:lstStyle/>
        <a:p>
          <a:r>
            <a:rPr lang="en-US"/>
            <a:t>What is one question you have about the map?</a:t>
          </a:r>
        </a:p>
      </dgm:t>
    </dgm:pt>
    <dgm:pt modelId="{1AE82FB0-7C5B-4C27-96FB-9E7F78E64CAC}" type="parTrans" cxnId="{A4DA1C78-1555-4580-9C4E-E5D791A7CCC7}">
      <dgm:prSet/>
      <dgm:spPr/>
      <dgm:t>
        <a:bodyPr/>
        <a:lstStyle/>
        <a:p>
          <a:endParaRPr lang="en-US"/>
        </a:p>
      </dgm:t>
    </dgm:pt>
    <dgm:pt modelId="{5F3F8A5E-5332-4199-973D-843E302AF74C}" type="sibTrans" cxnId="{A4DA1C78-1555-4580-9C4E-E5D791A7CCC7}">
      <dgm:prSet/>
      <dgm:spPr/>
      <dgm:t>
        <a:bodyPr/>
        <a:lstStyle/>
        <a:p>
          <a:endParaRPr lang="en-US"/>
        </a:p>
      </dgm:t>
    </dgm:pt>
    <dgm:pt modelId="{BBABB68C-34F2-45BB-84C0-0A384E59A8BF}">
      <dgm:prSet/>
      <dgm:spPr/>
      <dgm:t>
        <a:bodyPr/>
        <a:lstStyle/>
        <a:p>
          <a:r>
            <a:rPr lang="en-US" dirty="0"/>
            <a:t>What information would you like to see in the map?</a:t>
          </a:r>
        </a:p>
      </dgm:t>
    </dgm:pt>
    <dgm:pt modelId="{9D7E721C-C6E5-4A95-BEF8-E98164F6F692}" type="parTrans" cxnId="{05EC0B12-17AB-4E25-A752-AB7FB16C78C4}">
      <dgm:prSet/>
      <dgm:spPr/>
      <dgm:t>
        <a:bodyPr/>
        <a:lstStyle/>
        <a:p>
          <a:endParaRPr lang="en-US"/>
        </a:p>
      </dgm:t>
    </dgm:pt>
    <dgm:pt modelId="{27BD09A4-5744-419B-83BC-A6AE307AFA7A}" type="sibTrans" cxnId="{05EC0B12-17AB-4E25-A752-AB7FB16C78C4}">
      <dgm:prSet/>
      <dgm:spPr/>
      <dgm:t>
        <a:bodyPr/>
        <a:lstStyle/>
        <a:p>
          <a:endParaRPr lang="en-US"/>
        </a:p>
      </dgm:t>
    </dgm:pt>
    <dgm:pt modelId="{FAE2AFB3-BC25-4726-A79E-918EA8F9D459}">
      <dgm:prSet/>
      <dgm:spPr/>
      <dgm:t>
        <a:bodyPr/>
        <a:lstStyle/>
        <a:p>
          <a:r>
            <a:rPr lang="en-US" dirty="0"/>
            <a:t>How would you utilize this map? What purposes do you see it serving?</a:t>
          </a:r>
        </a:p>
      </dgm:t>
    </dgm:pt>
    <dgm:pt modelId="{67058041-B540-4F7F-85D9-DEE69E7647A0}" type="parTrans" cxnId="{E4DFB0D7-22CC-4F3E-A616-031432A738FF}">
      <dgm:prSet/>
      <dgm:spPr/>
      <dgm:t>
        <a:bodyPr/>
        <a:lstStyle/>
        <a:p>
          <a:endParaRPr lang="en-US"/>
        </a:p>
      </dgm:t>
    </dgm:pt>
    <dgm:pt modelId="{D913CAE4-95F7-4040-824C-DDB867454D84}" type="sibTrans" cxnId="{E4DFB0D7-22CC-4F3E-A616-031432A738FF}">
      <dgm:prSet/>
      <dgm:spPr/>
      <dgm:t>
        <a:bodyPr/>
        <a:lstStyle/>
        <a:p>
          <a:endParaRPr lang="en-US"/>
        </a:p>
      </dgm:t>
    </dgm:pt>
    <dgm:pt modelId="{71951809-EC18-4D83-9269-56F9FC70E8CB}" type="pres">
      <dgm:prSet presAssocID="{064CE595-1952-4C17-9435-151F6B564A05}" presName="root" presStyleCnt="0">
        <dgm:presLayoutVars>
          <dgm:dir/>
          <dgm:resizeHandles val="exact"/>
        </dgm:presLayoutVars>
      </dgm:prSet>
      <dgm:spPr/>
    </dgm:pt>
    <dgm:pt modelId="{C439CBFA-3597-4FDC-B8ED-466DEA84BA4F}" type="pres">
      <dgm:prSet presAssocID="{16477CE4-7608-49E2-8FCD-8980C4AD8C9A}" presName="compNode" presStyleCnt="0"/>
      <dgm:spPr/>
    </dgm:pt>
    <dgm:pt modelId="{E8B477DA-F769-49BE-837F-5E81B3674B3E}" type="pres">
      <dgm:prSet presAssocID="{16477CE4-7608-49E2-8FCD-8980C4AD8C9A}" presName="bgRect" presStyleLbl="bgShp" presStyleIdx="0" presStyleCnt="4"/>
      <dgm:spPr>
        <a:solidFill>
          <a:schemeClr val="accent2">
            <a:lumMod val="20000"/>
            <a:lumOff val="80000"/>
          </a:schemeClr>
        </a:solidFill>
      </dgm:spPr>
    </dgm:pt>
    <dgm:pt modelId="{4DDFC4CF-0253-4ED5-AF21-A4289C3301DE}" type="pres">
      <dgm:prSet presAssocID="{16477CE4-7608-49E2-8FCD-8980C4AD8C9A}" presName="iconRect" presStyleLbl="node1" presStyleIdx="0" presStyleCnt="4" custScaleX="165784" custScaleY="189662"/>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with pin"/>
        </a:ext>
      </dgm:extLst>
    </dgm:pt>
    <dgm:pt modelId="{5D7CF8E6-A8C7-44EE-BF38-D2430E885678}" type="pres">
      <dgm:prSet presAssocID="{16477CE4-7608-49E2-8FCD-8980C4AD8C9A}" presName="spaceRect" presStyleCnt="0"/>
      <dgm:spPr/>
    </dgm:pt>
    <dgm:pt modelId="{3048E0FD-2DC5-42BF-9BB5-9196046A0C00}" type="pres">
      <dgm:prSet presAssocID="{16477CE4-7608-49E2-8FCD-8980C4AD8C9A}" presName="parTx" presStyleLbl="revTx" presStyleIdx="0" presStyleCnt="4">
        <dgm:presLayoutVars>
          <dgm:chMax val="0"/>
          <dgm:chPref val="0"/>
        </dgm:presLayoutVars>
      </dgm:prSet>
      <dgm:spPr/>
    </dgm:pt>
    <dgm:pt modelId="{607846A4-55C4-4AD4-88A6-3DDA248F1A42}" type="pres">
      <dgm:prSet presAssocID="{C43B6315-D8E0-4E1A-A5EB-06DD433D08B7}" presName="sibTrans" presStyleCnt="0"/>
      <dgm:spPr/>
    </dgm:pt>
    <dgm:pt modelId="{17C82C1E-D9A8-4D0F-8164-7BE91DF28FB7}" type="pres">
      <dgm:prSet presAssocID="{6503AE07-1C49-48C6-87A0-5DB10900A1B4}" presName="compNode" presStyleCnt="0"/>
      <dgm:spPr/>
    </dgm:pt>
    <dgm:pt modelId="{C6256059-13EB-450D-8EF2-01317B8CF880}" type="pres">
      <dgm:prSet presAssocID="{6503AE07-1C49-48C6-87A0-5DB10900A1B4}" presName="bgRect" presStyleLbl="bgShp" presStyleIdx="1" presStyleCnt="4"/>
      <dgm:spPr>
        <a:solidFill>
          <a:schemeClr val="accent2">
            <a:lumMod val="40000"/>
            <a:lumOff val="60000"/>
          </a:schemeClr>
        </a:solidFill>
      </dgm:spPr>
    </dgm:pt>
    <dgm:pt modelId="{6E2F9DB8-5DC0-4C13-8E98-50359DB817A8}" type="pres">
      <dgm:prSet presAssocID="{6503AE07-1C49-48C6-87A0-5DB10900A1B4}" presName="iconRect" presStyleLbl="node1" presStyleIdx="1" presStyleCnt="4" custScaleX="171749" custScaleY="178831"/>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a:ext>
      </dgm:extLst>
    </dgm:pt>
    <dgm:pt modelId="{69860758-AE30-4DFB-A02A-184717B845FE}" type="pres">
      <dgm:prSet presAssocID="{6503AE07-1C49-48C6-87A0-5DB10900A1B4}" presName="spaceRect" presStyleCnt="0"/>
      <dgm:spPr/>
    </dgm:pt>
    <dgm:pt modelId="{C5FAE00E-E031-47BF-9363-D1DA7534C38E}" type="pres">
      <dgm:prSet presAssocID="{6503AE07-1C49-48C6-87A0-5DB10900A1B4}" presName="parTx" presStyleLbl="revTx" presStyleIdx="1" presStyleCnt="4">
        <dgm:presLayoutVars>
          <dgm:chMax val="0"/>
          <dgm:chPref val="0"/>
        </dgm:presLayoutVars>
      </dgm:prSet>
      <dgm:spPr/>
    </dgm:pt>
    <dgm:pt modelId="{64C4E5E4-8A3E-4CAF-BDF7-665576A4D944}" type="pres">
      <dgm:prSet presAssocID="{5F3F8A5E-5332-4199-973D-843E302AF74C}" presName="sibTrans" presStyleCnt="0"/>
      <dgm:spPr/>
    </dgm:pt>
    <dgm:pt modelId="{AF5159E4-45B5-47EB-84F9-261ED120B7E6}" type="pres">
      <dgm:prSet presAssocID="{BBABB68C-34F2-45BB-84C0-0A384E59A8BF}" presName="compNode" presStyleCnt="0"/>
      <dgm:spPr/>
    </dgm:pt>
    <dgm:pt modelId="{AE6EB1A5-645F-4DD5-8A9C-301C21F082F4}" type="pres">
      <dgm:prSet presAssocID="{BBABB68C-34F2-45BB-84C0-0A384E59A8BF}" presName="bgRect" presStyleLbl="bgShp" presStyleIdx="2" presStyleCnt="4"/>
      <dgm:spPr>
        <a:solidFill>
          <a:schemeClr val="accent2">
            <a:lumMod val="60000"/>
            <a:lumOff val="40000"/>
          </a:schemeClr>
        </a:solidFill>
      </dgm:spPr>
    </dgm:pt>
    <dgm:pt modelId="{880123F4-F01B-4D3D-A0DE-1B5BB60F87FC}" type="pres">
      <dgm:prSet presAssocID="{BBABB68C-34F2-45BB-84C0-0A384E59A8BF}" presName="iconRect" presStyleLbl="node1" presStyleIdx="2" presStyleCnt="4" custScaleX="208994" custScaleY="147050"/>
      <dgm:spPr>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9000" b="-19000"/>
          </a:stretch>
        </a:blipFill>
        <a:ln>
          <a:noFill/>
        </a:ln>
      </dgm:spPr>
      <dgm:extLst>
        <a:ext uri="{E40237B7-FDA0-4F09-8148-C483321AD2D9}">
          <dgm14:cNvPr xmlns:dgm14="http://schemas.microsoft.com/office/drawing/2010/diagram" id="0" name="" descr="Newspaper"/>
        </a:ext>
      </dgm:extLst>
    </dgm:pt>
    <dgm:pt modelId="{06354183-DB54-421C-837D-FD80D8F064BD}" type="pres">
      <dgm:prSet presAssocID="{BBABB68C-34F2-45BB-84C0-0A384E59A8BF}" presName="spaceRect" presStyleCnt="0"/>
      <dgm:spPr/>
    </dgm:pt>
    <dgm:pt modelId="{17570D72-BA84-422C-8F51-596CF6F6EDAC}" type="pres">
      <dgm:prSet presAssocID="{BBABB68C-34F2-45BB-84C0-0A384E59A8BF}" presName="parTx" presStyleLbl="revTx" presStyleIdx="2" presStyleCnt="4">
        <dgm:presLayoutVars>
          <dgm:chMax val="0"/>
          <dgm:chPref val="0"/>
        </dgm:presLayoutVars>
      </dgm:prSet>
      <dgm:spPr/>
    </dgm:pt>
    <dgm:pt modelId="{B945048F-0A9C-46FA-8D3B-3A34FD6A435E}" type="pres">
      <dgm:prSet presAssocID="{27BD09A4-5744-419B-83BC-A6AE307AFA7A}" presName="sibTrans" presStyleCnt="0"/>
      <dgm:spPr/>
    </dgm:pt>
    <dgm:pt modelId="{67D58914-1C73-4056-8324-AADA5B21F254}" type="pres">
      <dgm:prSet presAssocID="{FAE2AFB3-BC25-4726-A79E-918EA8F9D459}" presName="compNode" presStyleCnt="0"/>
      <dgm:spPr/>
    </dgm:pt>
    <dgm:pt modelId="{FA7DE9E7-528C-4BF0-9498-08735FCC4A07}" type="pres">
      <dgm:prSet presAssocID="{FAE2AFB3-BC25-4726-A79E-918EA8F9D459}" presName="bgRect" presStyleLbl="bgShp" presStyleIdx="3" presStyleCnt="4"/>
      <dgm:spPr>
        <a:solidFill>
          <a:schemeClr val="accent2"/>
        </a:solidFill>
      </dgm:spPr>
    </dgm:pt>
    <dgm:pt modelId="{55314E28-1F53-44EA-B53A-08A3FD59DF42}" type="pres">
      <dgm:prSet presAssocID="{FAE2AFB3-BC25-4726-A79E-918EA8F9D459}" presName="iconRect" presStyleLbl="node1" presStyleIdx="3" presStyleCnt="4" custAng="10800000" custFlipVert="1" custScaleX="197651" custScaleY="145377"/>
      <dgm:spPr>
        <a:blipFill>
          <a:blip xmlns:r="http://schemas.openxmlformats.org/officeDocument/2006/relationships" r:embed="rId7">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a:noFill/>
        </a:ln>
      </dgm:spPr>
      <dgm:extLst>
        <a:ext uri="{E40237B7-FDA0-4F09-8148-C483321AD2D9}">
          <dgm14:cNvPr xmlns:dgm14="http://schemas.microsoft.com/office/drawing/2010/diagram" id="0" name="" descr="Lightbulb and gear"/>
        </a:ext>
      </dgm:extLst>
    </dgm:pt>
    <dgm:pt modelId="{FC9D5270-BD96-4931-B5BD-448020007FF5}" type="pres">
      <dgm:prSet presAssocID="{FAE2AFB3-BC25-4726-A79E-918EA8F9D459}" presName="spaceRect" presStyleCnt="0"/>
      <dgm:spPr/>
    </dgm:pt>
    <dgm:pt modelId="{90E720DE-C332-48FB-85FE-DF217B4D4E3F}" type="pres">
      <dgm:prSet presAssocID="{FAE2AFB3-BC25-4726-A79E-918EA8F9D459}" presName="parTx" presStyleLbl="revTx" presStyleIdx="3" presStyleCnt="4">
        <dgm:presLayoutVars>
          <dgm:chMax val="0"/>
          <dgm:chPref val="0"/>
        </dgm:presLayoutVars>
      </dgm:prSet>
      <dgm:spPr/>
    </dgm:pt>
  </dgm:ptLst>
  <dgm:cxnLst>
    <dgm:cxn modelId="{05EC0B12-17AB-4E25-A752-AB7FB16C78C4}" srcId="{064CE595-1952-4C17-9435-151F6B564A05}" destId="{BBABB68C-34F2-45BB-84C0-0A384E59A8BF}" srcOrd="2" destOrd="0" parTransId="{9D7E721C-C6E5-4A95-BEF8-E98164F6F692}" sibTransId="{27BD09A4-5744-419B-83BC-A6AE307AFA7A}"/>
    <dgm:cxn modelId="{22CFA715-E312-4C23-B37E-0F317D94C92B}" type="presOf" srcId="{6503AE07-1C49-48C6-87A0-5DB10900A1B4}" destId="{C5FAE00E-E031-47BF-9363-D1DA7534C38E}" srcOrd="0" destOrd="0" presId="urn:microsoft.com/office/officeart/2018/2/layout/IconVerticalSolidList"/>
    <dgm:cxn modelId="{94239462-28C7-4138-9585-FC631F8502C8}" type="presOf" srcId="{064CE595-1952-4C17-9435-151F6B564A05}" destId="{71951809-EC18-4D83-9269-56F9FC70E8CB}" srcOrd="0" destOrd="0" presId="urn:microsoft.com/office/officeart/2018/2/layout/IconVerticalSolidList"/>
    <dgm:cxn modelId="{507B6C51-93AD-4442-8274-B0F8BB12D291}" type="presOf" srcId="{16477CE4-7608-49E2-8FCD-8980C4AD8C9A}" destId="{3048E0FD-2DC5-42BF-9BB5-9196046A0C00}" srcOrd="0" destOrd="0" presId="urn:microsoft.com/office/officeart/2018/2/layout/IconVerticalSolidList"/>
    <dgm:cxn modelId="{A4DA1C78-1555-4580-9C4E-E5D791A7CCC7}" srcId="{064CE595-1952-4C17-9435-151F6B564A05}" destId="{6503AE07-1C49-48C6-87A0-5DB10900A1B4}" srcOrd="1" destOrd="0" parTransId="{1AE82FB0-7C5B-4C27-96FB-9E7F78E64CAC}" sibTransId="{5F3F8A5E-5332-4199-973D-843E302AF74C}"/>
    <dgm:cxn modelId="{A2D63F81-C87F-4F1D-B091-411F7D4078F2}" srcId="{064CE595-1952-4C17-9435-151F6B564A05}" destId="{16477CE4-7608-49E2-8FCD-8980C4AD8C9A}" srcOrd="0" destOrd="0" parTransId="{CE5E9852-376A-4BA8-AB88-93DDEFB67689}" sibTransId="{C43B6315-D8E0-4E1A-A5EB-06DD433D08B7}"/>
    <dgm:cxn modelId="{CAFBA08F-D884-4850-BD94-3AF6E940D1C3}" type="presOf" srcId="{BBABB68C-34F2-45BB-84C0-0A384E59A8BF}" destId="{17570D72-BA84-422C-8F51-596CF6F6EDAC}" srcOrd="0" destOrd="0" presId="urn:microsoft.com/office/officeart/2018/2/layout/IconVerticalSolidList"/>
    <dgm:cxn modelId="{94D38FBD-F727-4E8B-A273-BB6D235EF470}" type="presOf" srcId="{FAE2AFB3-BC25-4726-A79E-918EA8F9D459}" destId="{90E720DE-C332-48FB-85FE-DF217B4D4E3F}" srcOrd="0" destOrd="0" presId="urn:microsoft.com/office/officeart/2018/2/layout/IconVerticalSolidList"/>
    <dgm:cxn modelId="{E4DFB0D7-22CC-4F3E-A616-031432A738FF}" srcId="{064CE595-1952-4C17-9435-151F6B564A05}" destId="{FAE2AFB3-BC25-4726-A79E-918EA8F9D459}" srcOrd="3" destOrd="0" parTransId="{67058041-B540-4F7F-85D9-DEE69E7647A0}" sibTransId="{D913CAE4-95F7-4040-824C-DDB867454D84}"/>
    <dgm:cxn modelId="{D619801A-2678-4288-B5DE-291C7D03AA4B}" type="presParOf" srcId="{71951809-EC18-4D83-9269-56F9FC70E8CB}" destId="{C439CBFA-3597-4FDC-B8ED-466DEA84BA4F}" srcOrd="0" destOrd="0" presId="urn:microsoft.com/office/officeart/2018/2/layout/IconVerticalSolidList"/>
    <dgm:cxn modelId="{74B9EA7F-EA1F-45BF-B9A3-29A8AF967A2E}" type="presParOf" srcId="{C439CBFA-3597-4FDC-B8ED-466DEA84BA4F}" destId="{E8B477DA-F769-49BE-837F-5E81B3674B3E}" srcOrd="0" destOrd="0" presId="urn:microsoft.com/office/officeart/2018/2/layout/IconVerticalSolidList"/>
    <dgm:cxn modelId="{2BD45F42-1774-4737-9048-C5E9014FFB42}" type="presParOf" srcId="{C439CBFA-3597-4FDC-B8ED-466DEA84BA4F}" destId="{4DDFC4CF-0253-4ED5-AF21-A4289C3301DE}" srcOrd="1" destOrd="0" presId="urn:microsoft.com/office/officeart/2018/2/layout/IconVerticalSolidList"/>
    <dgm:cxn modelId="{A416E339-9C3A-48C6-B1D9-3737E3824B2F}" type="presParOf" srcId="{C439CBFA-3597-4FDC-B8ED-466DEA84BA4F}" destId="{5D7CF8E6-A8C7-44EE-BF38-D2430E885678}" srcOrd="2" destOrd="0" presId="urn:microsoft.com/office/officeart/2018/2/layout/IconVerticalSolidList"/>
    <dgm:cxn modelId="{DDF2DACC-8BAE-4CD9-8C82-F210D370CD1A}" type="presParOf" srcId="{C439CBFA-3597-4FDC-B8ED-466DEA84BA4F}" destId="{3048E0FD-2DC5-42BF-9BB5-9196046A0C00}" srcOrd="3" destOrd="0" presId="urn:microsoft.com/office/officeart/2018/2/layout/IconVerticalSolidList"/>
    <dgm:cxn modelId="{07954DDB-CDB4-4080-A515-E0A450E305CC}" type="presParOf" srcId="{71951809-EC18-4D83-9269-56F9FC70E8CB}" destId="{607846A4-55C4-4AD4-88A6-3DDA248F1A42}" srcOrd="1" destOrd="0" presId="urn:microsoft.com/office/officeart/2018/2/layout/IconVerticalSolidList"/>
    <dgm:cxn modelId="{B343CA6B-93BE-4A1E-A7CA-8822D01F3E7B}" type="presParOf" srcId="{71951809-EC18-4D83-9269-56F9FC70E8CB}" destId="{17C82C1E-D9A8-4D0F-8164-7BE91DF28FB7}" srcOrd="2" destOrd="0" presId="urn:microsoft.com/office/officeart/2018/2/layout/IconVerticalSolidList"/>
    <dgm:cxn modelId="{38F67026-0482-4A3D-A932-83B42F1E1DD4}" type="presParOf" srcId="{17C82C1E-D9A8-4D0F-8164-7BE91DF28FB7}" destId="{C6256059-13EB-450D-8EF2-01317B8CF880}" srcOrd="0" destOrd="0" presId="urn:microsoft.com/office/officeart/2018/2/layout/IconVerticalSolidList"/>
    <dgm:cxn modelId="{A2B9DB2A-1CF8-4C98-BFB2-E4F86833B77E}" type="presParOf" srcId="{17C82C1E-D9A8-4D0F-8164-7BE91DF28FB7}" destId="{6E2F9DB8-5DC0-4C13-8E98-50359DB817A8}" srcOrd="1" destOrd="0" presId="urn:microsoft.com/office/officeart/2018/2/layout/IconVerticalSolidList"/>
    <dgm:cxn modelId="{C50EF5F9-CD87-4971-B446-F1FAB2A2FCFD}" type="presParOf" srcId="{17C82C1E-D9A8-4D0F-8164-7BE91DF28FB7}" destId="{69860758-AE30-4DFB-A02A-184717B845FE}" srcOrd="2" destOrd="0" presId="urn:microsoft.com/office/officeart/2018/2/layout/IconVerticalSolidList"/>
    <dgm:cxn modelId="{2B63B82E-C5FB-4AC8-8188-B9F0BA20E2A7}" type="presParOf" srcId="{17C82C1E-D9A8-4D0F-8164-7BE91DF28FB7}" destId="{C5FAE00E-E031-47BF-9363-D1DA7534C38E}" srcOrd="3" destOrd="0" presId="urn:microsoft.com/office/officeart/2018/2/layout/IconVerticalSolidList"/>
    <dgm:cxn modelId="{5D95ADEA-DB10-4438-840B-E3870DF10366}" type="presParOf" srcId="{71951809-EC18-4D83-9269-56F9FC70E8CB}" destId="{64C4E5E4-8A3E-4CAF-BDF7-665576A4D944}" srcOrd="3" destOrd="0" presId="urn:microsoft.com/office/officeart/2018/2/layout/IconVerticalSolidList"/>
    <dgm:cxn modelId="{77A253FF-E30A-4FFB-A14B-DABDD906A505}" type="presParOf" srcId="{71951809-EC18-4D83-9269-56F9FC70E8CB}" destId="{AF5159E4-45B5-47EB-84F9-261ED120B7E6}" srcOrd="4" destOrd="0" presId="urn:microsoft.com/office/officeart/2018/2/layout/IconVerticalSolidList"/>
    <dgm:cxn modelId="{A1F8CA23-9DCA-4184-94CD-5486E85B939D}" type="presParOf" srcId="{AF5159E4-45B5-47EB-84F9-261ED120B7E6}" destId="{AE6EB1A5-645F-4DD5-8A9C-301C21F082F4}" srcOrd="0" destOrd="0" presId="urn:microsoft.com/office/officeart/2018/2/layout/IconVerticalSolidList"/>
    <dgm:cxn modelId="{87B5422A-6F26-4DF6-9DA1-CF94CEFBDEF0}" type="presParOf" srcId="{AF5159E4-45B5-47EB-84F9-261ED120B7E6}" destId="{880123F4-F01B-4D3D-A0DE-1B5BB60F87FC}" srcOrd="1" destOrd="0" presId="urn:microsoft.com/office/officeart/2018/2/layout/IconVerticalSolidList"/>
    <dgm:cxn modelId="{C53D7CF6-A8CE-4962-BBE1-10C4F139304A}" type="presParOf" srcId="{AF5159E4-45B5-47EB-84F9-261ED120B7E6}" destId="{06354183-DB54-421C-837D-FD80D8F064BD}" srcOrd="2" destOrd="0" presId="urn:microsoft.com/office/officeart/2018/2/layout/IconVerticalSolidList"/>
    <dgm:cxn modelId="{37E96376-5849-4B09-9DA4-F6451C054F57}" type="presParOf" srcId="{AF5159E4-45B5-47EB-84F9-261ED120B7E6}" destId="{17570D72-BA84-422C-8F51-596CF6F6EDAC}" srcOrd="3" destOrd="0" presId="urn:microsoft.com/office/officeart/2018/2/layout/IconVerticalSolidList"/>
    <dgm:cxn modelId="{46C59D88-C529-4725-AC09-E99588816729}" type="presParOf" srcId="{71951809-EC18-4D83-9269-56F9FC70E8CB}" destId="{B945048F-0A9C-46FA-8D3B-3A34FD6A435E}" srcOrd="5" destOrd="0" presId="urn:microsoft.com/office/officeart/2018/2/layout/IconVerticalSolidList"/>
    <dgm:cxn modelId="{10521A1F-799E-44B8-ACCC-A8E898666A51}" type="presParOf" srcId="{71951809-EC18-4D83-9269-56F9FC70E8CB}" destId="{67D58914-1C73-4056-8324-AADA5B21F254}" srcOrd="6" destOrd="0" presId="urn:microsoft.com/office/officeart/2018/2/layout/IconVerticalSolidList"/>
    <dgm:cxn modelId="{EA1E3F1C-5459-4232-81A6-A615D87771E0}" type="presParOf" srcId="{67D58914-1C73-4056-8324-AADA5B21F254}" destId="{FA7DE9E7-528C-4BF0-9498-08735FCC4A07}" srcOrd="0" destOrd="0" presId="urn:microsoft.com/office/officeart/2018/2/layout/IconVerticalSolidList"/>
    <dgm:cxn modelId="{49111A94-1B2B-475A-9610-3BDB7506E2AE}" type="presParOf" srcId="{67D58914-1C73-4056-8324-AADA5B21F254}" destId="{55314E28-1F53-44EA-B53A-08A3FD59DF42}" srcOrd="1" destOrd="0" presId="urn:microsoft.com/office/officeart/2018/2/layout/IconVerticalSolidList"/>
    <dgm:cxn modelId="{0EA29AF0-24DB-4E49-BE9F-9758ED4A0EB7}" type="presParOf" srcId="{67D58914-1C73-4056-8324-AADA5B21F254}" destId="{FC9D5270-BD96-4931-B5BD-448020007FF5}" srcOrd="2" destOrd="0" presId="urn:microsoft.com/office/officeart/2018/2/layout/IconVerticalSolidList"/>
    <dgm:cxn modelId="{C3C515F1-E0F3-4070-96C3-451FCC087A56}" type="presParOf" srcId="{67D58914-1C73-4056-8324-AADA5B21F254}" destId="{90E720DE-C332-48FB-85FE-DF217B4D4E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F1E8D-1CC9-443B-9787-8260E2C996C4}">
      <dsp:nvSpPr>
        <dsp:cNvPr id="0" name=""/>
        <dsp:cNvSpPr/>
      </dsp:nvSpPr>
      <dsp:spPr>
        <a:xfrm>
          <a:off x="0" y="0"/>
          <a:ext cx="1044244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C2159C-DF82-4EE1-8E14-9B04721CDE58}">
      <dsp:nvSpPr>
        <dsp:cNvPr id="0" name=""/>
        <dsp:cNvSpPr/>
      </dsp:nvSpPr>
      <dsp:spPr>
        <a:xfrm>
          <a:off x="0" y="0"/>
          <a:ext cx="10442448" cy="97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Julie Sanchez, Director of Assessment &amp; APR</a:t>
          </a:r>
        </a:p>
      </dsp:txBody>
      <dsp:txXfrm>
        <a:off x="0" y="0"/>
        <a:ext cx="10442448" cy="975954"/>
      </dsp:txXfrm>
    </dsp:sp>
    <dsp:sp modelId="{04BDE169-A29F-4AD9-A1D3-2A98F7B6C47A}">
      <dsp:nvSpPr>
        <dsp:cNvPr id="0" name=""/>
        <dsp:cNvSpPr/>
      </dsp:nvSpPr>
      <dsp:spPr>
        <a:xfrm>
          <a:off x="0" y="975954"/>
          <a:ext cx="1044244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91B32-A582-4A8F-A2A4-90840A9718DE}">
      <dsp:nvSpPr>
        <dsp:cNvPr id="0" name=""/>
        <dsp:cNvSpPr/>
      </dsp:nvSpPr>
      <dsp:spPr>
        <a:xfrm>
          <a:off x="0" y="975954"/>
          <a:ext cx="10442448" cy="97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Amanda DiMercurio, APR Manager </a:t>
          </a:r>
        </a:p>
      </dsp:txBody>
      <dsp:txXfrm>
        <a:off x="0" y="975954"/>
        <a:ext cx="10442448" cy="975954"/>
      </dsp:txXfrm>
    </dsp:sp>
    <dsp:sp modelId="{1CFDDBEE-5ABE-4773-A894-6BAD0985E4F0}">
      <dsp:nvSpPr>
        <dsp:cNvPr id="0" name=""/>
        <dsp:cNvSpPr/>
      </dsp:nvSpPr>
      <dsp:spPr>
        <a:xfrm>
          <a:off x="0" y="1951909"/>
          <a:ext cx="1044244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EAA07-B2D2-4818-94A3-FA32955F174E}">
      <dsp:nvSpPr>
        <dsp:cNvPr id="0" name=""/>
        <dsp:cNvSpPr/>
      </dsp:nvSpPr>
      <dsp:spPr>
        <a:xfrm>
          <a:off x="0" y="1951909"/>
          <a:ext cx="10442448" cy="97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Eva Rodriguez-Gonzalez, Spanish &amp; Portuguese Faculty, College of Arts and Sciences </a:t>
          </a:r>
        </a:p>
      </dsp:txBody>
      <dsp:txXfrm>
        <a:off x="0" y="1951909"/>
        <a:ext cx="10442448" cy="975954"/>
      </dsp:txXfrm>
    </dsp:sp>
    <dsp:sp modelId="{F0E75882-5431-4CE0-8970-3E2A9C1F9E2F}">
      <dsp:nvSpPr>
        <dsp:cNvPr id="0" name=""/>
        <dsp:cNvSpPr/>
      </dsp:nvSpPr>
      <dsp:spPr>
        <a:xfrm>
          <a:off x="0" y="2927864"/>
          <a:ext cx="1044244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2509E-E080-4FAF-94AE-229EB271995E}">
      <dsp:nvSpPr>
        <dsp:cNvPr id="0" name=""/>
        <dsp:cNvSpPr/>
      </dsp:nvSpPr>
      <dsp:spPr>
        <a:xfrm>
          <a:off x="0" y="2927864"/>
          <a:ext cx="10442448" cy="97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Cassie Rowe, Anderson School of Management Accreditation Specialist </a:t>
          </a:r>
        </a:p>
      </dsp:txBody>
      <dsp:txXfrm>
        <a:off x="0" y="2927864"/>
        <a:ext cx="10442448" cy="975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4C1F3-EA1B-4E48-A121-FDA82BC13784}">
      <dsp:nvSpPr>
        <dsp:cNvPr id="0" name=""/>
        <dsp:cNvSpPr/>
      </dsp:nvSpPr>
      <dsp:spPr>
        <a:xfrm>
          <a:off x="1520670" y="849421"/>
          <a:ext cx="4621054" cy="4621054"/>
        </a:xfrm>
        <a:prstGeom prst="blockArc">
          <a:avLst>
            <a:gd name="adj1" fmla="val 11023197"/>
            <a:gd name="adj2" fmla="val 15926743"/>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A0C468-EC6A-4154-B77F-34BEC18F5184}">
      <dsp:nvSpPr>
        <dsp:cNvPr id="0" name=""/>
        <dsp:cNvSpPr/>
      </dsp:nvSpPr>
      <dsp:spPr>
        <a:xfrm>
          <a:off x="1520173" y="549105"/>
          <a:ext cx="4621054" cy="4621054"/>
        </a:xfrm>
        <a:prstGeom prst="blockArc">
          <a:avLst>
            <a:gd name="adj1" fmla="val 5641336"/>
            <a:gd name="adj2" fmla="val 10565429"/>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63A1E-2C42-4BC7-BC5A-AA5B7DE89FFD}">
      <dsp:nvSpPr>
        <dsp:cNvPr id="0" name=""/>
        <dsp:cNvSpPr/>
      </dsp:nvSpPr>
      <dsp:spPr>
        <a:xfrm>
          <a:off x="1214998" y="548329"/>
          <a:ext cx="4621054" cy="4621054"/>
        </a:xfrm>
        <a:prstGeom prst="blockArc">
          <a:avLst>
            <a:gd name="adj1" fmla="val 309225"/>
            <a:gd name="adj2" fmla="val 5176147"/>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E1820-4193-4E4F-9C0A-ABC1846BFC5C}">
      <dsp:nvSpPr>
        <dsp:cNvPr id="0" name=""/>
        <dsp:cNvSpPr/>
      </dsp:nvSpPr>
      <dsp:spPr>
        <a:xfrm>
          <a:off x="1208159" y="852607"/>
          <a:ext cx="4621054" cy="4621054"/>
        </a:xfrm>
        <a:prstGeom prst="blockArc">
          <a:avLst>
            <a:gd name="adj1" fmla="val 16403156"/>
            <a:gd name="adj2" fmla="val 21445291"/>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1E0C9-244F-42A0-B60B-937A71B5C394}">
      <dsp:nvSpPr>
        <dsp:cNvPr id="0" name=""/>
        <dsp:cNvSpPr/>
      </dsp:nvSpPr>
      <dsp:spPr>
        <a:xfrm>
          <a:off x="2895050" y="2216316"/>
          <a:ext cx="1561548" cy="1568115"/>
        </a:xfrm>
        <a:prstGeom prst="ellipse">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Curriculum Mapping</a:t>
          </a:r>
        </a:p>
      </dsp:txBody>
      <dsp:txXfrm>
        <a:off x="3123733" y="2445961"/>
        <a:ext cx="1104182" cy="1108825"/>
      </dsp:txXfrm>
    </dsp:sp>
    <dsp:sp modelId="{EC2E752F-AF77-4CE1-AC8C-476FF92CB6E2}">
      <dsp:nvSpPr>
        <dsp:cNvPr id="0" name=""/>
        <dsp:cNvSpPr/>
      </dsp:nvSpPr>
      <dsp:spPr>
        <a:xfrm>
          <a:off x="2376627" y="-332400"/>
          <a:ext cx="2550718" cy="2484998"/>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Strategic Planning</a:t>
          </a:r>
        </a:p>
        <a:p>
          <a:pPr marL="57150" lvl="1" indent="-57150" algn="l" defTabSz="488950">
            <a:lnSpc>
              <a:spcPct val="90000"/>
            </a:lnSpc>
            <a:spcBef>
              <a:spcPct val="0"/>
            </a:spcBef>
            <a:spcAft>
              <a:spcPct val="15000"/>
            </a:spcAft>
            <a:buChar char="•"/>
          </a:pPr>
          <a:r>
            <a:rPr lang="en-US" sz="1100" kern="1200" dirty="0"/>
            <a:t>Identify saturation &amp; gaps</a:t>
          </a:r>
        </a:p>
        <a:p>
          <a:pPr marL="57150" lvl="1" indent="-57150" algn="l" defTabSz="488950">
            <a:lnSpc>
              <a:spcPct val="90000"/>
            </a:lnSpc>
            <a:spcBef>
              <a:spcPct val="0"/>
            </a:spcBef>
            <a:spcAft>
              <a:spcPct val="15000"/>
            </a:spcAft>
            <a:buChar char="•"/>
          </a:pPr>
          <a:r>
            <a:rPr lang="en-US" sz="1100" kern="1200" dirty="0"/>
            <a:t>Quick link to faculty expertise and coverage (evidence for hiring needs)</a:t>
          </a:r>
        </a:p>
        <a:p>
          <a:pPr marL="57150" lvl="1" indent="-57150" algn="l" defTabSz="488950">
            <a:lnSpc>
              <a:spcPct val="90000"/>
            </a:lnSpc>
            <a:spcBef>
              <a:spcPct val="0"/>
            </a:spcBef>
            <a:spcAft>
              <a:spcPct val="15000"/>
            </a:spcAft>
            <a:buChar char="•"/>
          </a:pPr>
          <a:r>
            <a:rPr lang="en-US" sz="1100" kern="1200" dirty="0"/>
            <a:t>Monitor changes across time</a:t>
          </a:r>
        </a:p>
        <a:p>
          <a:pPr marL="57150" lvl="1" indent="-57150" algn="l" defTabSz="488950">
            <a:lnSpc>
              <a:spcPct val="90000"/>
            </a:lnSpc>
            <a:spcBef>
              <a:spcPct val="0"/>
            </a:spcBef>
            <a:spcAft>
              <a:spcPct val="15000"/>
            </a:spcAft>
            <a:buChar char="•"/>
          </a:pPr>
          <a:r>
            <a:rPr lang="en-US" sz="1100" kern="1200" dirty="0"/>
            <a:t>Support new concentrations &amp; degrees</a:t>
          </a:r>
        </a:p>
      </dsp:txBody>
      <dsp:txXfrm>
        <a:off x="2750171" y="31520"/>
        <a:ext cx="1803630" cy="1757158"/>
      </dsp:txXfrm>
    </dsp:sp>
    <dsp:sp modelId="{288E6E90-CDE8-4BE9-A421-C6BBA0C2B242}">
      <dsp:nvSpPr>
        <dsp:cNvPr id="0" name=""/>
        <dsp:cNvSpPr/>
      </dsp:nvSpPr>
      <dsp:spPr>
        <a:xfrm>
          <a:off x="4504251" y="1820378"/>
          <a:ext cx="2538252" cy="2482440"/>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Curriculum &amp; Assessment</a:t>
          </a:r>
        </a:p>
        <a:p>
          <a:pPr marL="57150" lvl="1" indent="-57150" algn="l" defTabSz="488950">
            <a:lnSpc>
              <a:spcPct val="90000"/>
            </a:lnSpc>
            <a:spcBef>
              <a:spcPct val="0"/>
            </a:spcBef>
            <a:spcAft>
              <a:spcPct val="15000"/>
            </a:spcAft>
            <a:buChar char="•"/>
          </a:pPr>
          <a:r>
            <a:rPr lang="en-US" sz="1100" kern="1200" dirty="0"/>
            <a:t>Support planning of new curriculum development</a:t>
          </a:r>
        </a:p>
        <a:p>
          <a:pPr marL="57150" lvl="1" indent="-57150" algn="l" defTabSz="488950">
            <a:lnSpc>
              <a:spcPct val="90000"/>
            </a:lnSpc>
            <a:spcBef>
              <a:spcPct val="0"/>
            </a:spcBef>
            <a:spcAft>
              <a:spcPct val="15000"/>
            </a:spcAft>
            <a:buChar char="•"/>
          </a:pPr>
          <a:r>
            <a:rPr lang="en-US" sz="1100" kern="1200" dirty="0"/>
            <a:t>Support sequencing &amp; flow</a:t>
          </a:r>
        </a:p>
        <a:p>
          <a:pPr marL="57150" lvl="1" indent="-57150" algn="l" defTabSz="488950">
            <a:lnSpc>
              <a:spcPct val="90000"/>
            </a:lnSpc>
            <a:spcBef>
              <a:spcPct val="0"/>
            </a:spcBef>
            <a:spcAft>
              <a:spcPct val="15000"/>
            </a:spcAft>
            <a:buChar char="•"/>
          </a:pPr>
          <a:r>
            <a:rPr lang="en-US" sz="1100" kern="1200" dirty="0"/>
            <a:t>Simplify and elevate assessment</a:t>
          </a:r>
        </a:p>
        <a:p>
          <a:pPr marL="57150" lvl="1" indent="-57150" algn="l" defTabSz="488950">
            <a:lnSpc>
              <a:spcPct val="90000"/>
            </a:lnSpc>
            <a:spcBef>
              <a:spcPct val="0"/>
            </a:spcBef>
            <a:spcAft>
              <a:spcPct val="15000"/>
            </a:spcAft>
            <a:buChar char="•"/>
          </a:pPr>
          <a:r>
            <a:rPr lang="en-US" sz="1100" kern="1200" dirty="0"/>
            <a:t>Creates vertical &amp; horizontal alignment</a:t>
          </a:r>
        </a:p>
      </dsp:txBody>
      <dsp:txXfrm>
        <a:off x="4875969" y="2183923"/>
        <a:ext cx="1794816" cy="1755350"/>
      </dsp:txXfrm>
    </dsp:sp>
    <dsp:sp modelId="{95CB326B-556A-4F3E-B37D-69C9EADB8106}">
      <dsp:nvSpPr>
        <dsp:cNvPr id="0" name=""/>
        <dsp:cNvSpPr/>
      </dsp:nvSpPr>
      <dsp:spPr>
        <a:xfrm>
          <a:off x="2397891" y="3863946"/>
          <a:ext cx="2548992" cy="2494206"/>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Institutional</a:t>
          </a:r>
        </a:p>
        <a:p>
          <a:pPr marL="114300" lvl="1" indent="-114300" algn="l" defTabSz="577850">
            <a:lnSpc>
              <a:spcPct val="90000"/>
            </a:lnSpc>
            <a:spcBef>
              <a:spcPct val="0"/>
            </a:spcBef>
            <a:spcAft>
              <a:spcPct val="15000"/>
            </a:spcAft>
            <a:buChar char="•"/>
          </a:pPr>
          <a:r>
            <a:rPr lang="en-US" sz="1300" kern="1200" dirty="0"/>
            <a:t>Inform initiatives</a:t>
          </a:r>
        </a:p>
        <a:p>
          <a:pPr marL="114300" lvl="1" indent="-114300" algn="l" defTabSz="577850">
            <a:lnSpc>
              <a:spcPct val="90000"/>
            </a:lnSpc>
            <a:spcBef>
              <a:spcPct val="0"/>
            </a:spcBef>
            <a:spcAft>
              <a:spcPct val="15000"/>
            </a:spcAft>
            <a:buChar char="•"/>
          </a:pPr>
          <a:r>
            <a:rPr lang="en-US" sz="1300" kern="1200" dirty="0"/>
            <a:t>Support the development of interdisciplinary structures</a:t>
          </a:r>
        </a:p>
        <a:p>
          <a:pPr marL="114300" lvl="1" indent="-114300" algn="l" defTabSz="577850">
            <a:lnSpc>
              <a:spcPct val="90000"/>
            </a:lnSpc>
            <a:spcBef>
              <a:spcPct val="0"/>
            </a:spcBef>
            <a:spcAft>
              <a:spcPct val="15000"/>
            </a:spcAft>
            <a:buChar char="•"/>
          </a:pPr>
          <a:r>
            <a:rPr lang="en-US" sz="1300" kern="1200" dirty="0"/>
            <a:t>Support accreditation </a:t>
          </a:r>
        </a:p>
        <a:p>
          <a:pPr marL="114300" lvl="1" indent="-114300" algn="l" defTabSz="577850">
            <a:lnSpc>
              <a:spcPct val="90000"/>
            </a:lnSpc>
            <a:spcBef>
              <a:spcPct val="0"/>
            </a:spcBef>
            <a:spcAft>
              <a:spcPct val="15000"/>
            </a:spcAft>
            <a:buChar char="•"/>
          </a:pPr>
          <a:r>
            <a:rPr lang="en-US" sz="1300" kern="1200" dirty="0"/>
            <a:t>Support APR self-study</a:t>
          </a:r>
        </a:p>
      </dsp:txBody>
      <dsp:txXfrm>
        <a:off x="2771182" y="4229214"/>
        <a:ext cx="1802410" cy="1763670"/>
      </dsp:txXfrm>
    </dsp:sp>
    <dsp:sp modelId="{38D74CBD-A5DC-41F7-A2E5-0B8A4CB1BFAA}">
      <dsp:nvSpPr>
        <dsp:cNvPr id="0" name=""/>
        <dsp:cNvSpPr/>
      </dsp:nvSpPr>
      <dsp:spPr>
        <a:xfrm>
          <a:off x="309717" y="1760009"/>
          <a:ext cx="2538520" cy="2507014"/>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Communication</a:t>
          </a:r>
        </a:p>
        <a:p>
          <a:pPr marL="114300" lvl="1" indent="-114300" algn="l" defTabSz="577850">
            <a:lnSpc>
              <a:spcPct val="90000"/>
            </a:lnSpc>
            <a:spcBef>
              <a:spcPct val="0"/>
            </a:spcBef>
            <a:spcAft>
              <a:spcPct val="15000"/>
            </a:spcAft>
            <a:buChar char="•"/>
          </a:pPr>
          <a:r>
            <a:rPr lang="en-US" sz="1300" kern="1200" dirty="0"/>
            <a:t>Improve Advising Services</a:t>
          </a:r>
        </a:p>
        <a:p>
          <a:pPr marL="114300" lvl="1" indent="-114300" algn="l" defTabSz="577850">
            <a:lnSpc>
              <a:spcPct val="90000"/>
            </a:lnSpc>
            <a:spcBef>
              <a:spcPct val="0"/>
            </a:spcBef>
            <a:spcAft>
              <a:spcPct val="15000"/>
            </a:spcAft>
            <a:buChar char="•"/>
          </a:pPr>
          <a:r>
            <a:rPr lang="en-US" sz="1300" kern="1200" dirty="0"/>
            <a:t>Marketing for Students</a:t>
          </a:r>
        </a:p>
        <a:p>
          <a:pPr marL="114300" lvl="1" indent="-114300" algn="l" defTabSz="577850">
            <a:lnSpc>
              <a:spcPct val="90000"/>
            </a:lnSpc>
            <a:spcBef>
              <a:spcPct val="0"/>
            </a:spcBef>
            <a:spcAft>
              <a:spcPct val="15000"/>
            </a:spcAft>
            <a:buChar char="•"/>
          </a:pPr>
          <a:r>
            <a:rPr lang="en-US" sz="1300" kern="1200" dirty="0"/>
            <a:t>Increase instructor understanding how their courses are positioned  </a:t>
          </a:r>
        </a:p>
      </dsp:txBody>
      <dsp:txXfrm>
        <a:off x="681475" y="2127153"/>
        <a:ext cx="1795004" cy="177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64DC1-5B76-4762-9696-C2787F3B6B42}">
      <dsp:nvSpPr>
        <dsp:cNvPr id="0" name=""/>
        <dsp:cNvSpPr/>
      </dsp:nvSpPr>
      <dsp:spPr>
        <a:xfrm>
          <a:off x="0" y="618"/>
          <a:ext cx="7919453" cy="14471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6D8603-6306-4664-BF66-1A371AEA0435}">
      <dsp:nvSpPr>
        <dsp:cNvPr id="0" name=""/>
        <dsp:cNvSpPr/>
      </dsp:nvSpPr>
      <dsp:spPr>
        <a:xfrm>
          <a:off x="437767" y="326230"/>
          <a:ext cx="795941" cy="795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2AEB00-4264-4D12-95B5-FDE00C5D15EE}">
      <dsp:nvSpPr>
        <dsp:cNvPr id="0" name=""/>
        <dsp:cNvSpPr/>
      </dsp:nvSpPr>
      <dsp:spPr>
        <a:xfrm>
          <a:off x="1671477" y="618"/>
          <a:ext cx="3563753" cy="144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58" tIns="153158" rIns="153158" bIns="153158" numCol="1" spcCol="1270" anchor="ctr" anchorCtr="0">
          <a:noAutofit/>
        </a:bodyPr>
        <a:lstStyle/>
        <a:p>
          <a:pPr marL="0" lvl="0" indent="0" algn="l" defTabSz="1066800">
            <a:lnSpc>
              <a:spcPct val="100000"/>
            </a:lnSpc>
            <a:spcBef>
              <a:spcPct val="0"/>
            </a:spcBef>
            <a:spcAft>
              <a:spcPct val="35000"/>
            </a:spcAft>
            <a:buNone/>
          </a:pPr>
          <a:r>
            <a:rPr lang="en-US" sz="2400" kern="1200" dirty="0"/>
            <a:t>Articulation of relationships of outcomes from:</a:t>
          </a:r>
        </a:p>
      </dsp:txBody>
      <dsp:txXfrm>
        <a:off x="1671477" y="618"/>
        <a:ext cx="3563753" cy="1447166"/>
      </dsp:txXfrm>
    </dsp:sp>
    <dsp:sp modelId="{7640D2FC-6AA4-408F-B391-0913EE6EFC12}">
      <dsp:nvSpPr>
        <dsp:cNvPr id="0" name=""/>
        <dsp:cNvSpPr/>
      </dsp:nvSpPr>
      <dsp:spPr>
        <a:xfrm>
          <a:off x="5235231" y="618"/>
          <a:ext cx="2684221" cy="144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58" tIns="153158" rIns="153158" bIns="153158" numCol="1" spcCol="1270" anchor="ctr" anchorCtr="0">
          <a:noAutofit/>
        </a:bodyPr>
        <a:lstStyle/>
        <a:p>
          <a:pPr marL="0" lvl="0" indent="0" algn="l" defTabSz="622300">
            <a:lnSpc>
              <a:spcPct val="100000"/>
            </a:lnSpc>
            <a:spcBef>
              <a:spcPct val="0"/>
            </a:spcBef>
            <a:spcAft>
              <a:spcPct val="35000"/>
            </a:spcAft>
            <a:buNone/>
          </a:pPr>
          <a:r>
            <a:rPr lang="en-US" sz="1400" kern="1200" dirty="0"/>
            <a:t>Institutional level to </a:t>
          </a:r>
        </a:p>
        <a:p>
          <a:pPr marL="0" lvl="0" indent="0" algn="l" defTabSz="622300">
            <a:lnSpc>
              <a:spcPct val="100000"/>
            </a:lnSpc>
            <a:spcBef>
              <a:spcPct val="0"/>
            </a:spcBef>
            <a:spcAft>
              <a:spcPct val="35000"/>
            </a:spcAft>
            <a:buNone/>
          </a:pPr>
          <a:r>
            <a:rPr lang="en-US" sz="1400" kern="1200"/>
            <a:t>College/program/course level to </a:t>
          </a:r>
        </a:p>
        <a:p>
          <a:pPr marL="0" lvl="0" indent="0" algn="l" defTabSz="622300">
            <a:lnSpc>
              <a:spcPct val="100000"/>
            </a:lnSpc>
            <a:spcBef>
              <a:spcPct val="0"/>
            </a:spcBef>
            <a:spcAft>
              <a:spcPct val="35000"/>
            </a:spcAft>
            <a:buNone/>
          </a:pPr>
          <a:r>
            <a:rPr lang="en-US" sz="1400" kern="1200"/>
            <a:t>Assignment/test/activity level </a:t>
          </a:r>
        </a:p>
      </dsp:txBody>
      <dsp:txXfrm>
        <a:off x="5235231" y="618"/>
        <a:ext cx="2684221" cy="1447166"/>
      </dsp:txXfrm>
    </dsp:sp>
    <dsp:sp modelId="{1D48205C-F9BF-44BF-901B-43C5483D41A7}">
      <dsp:nvSpPr>
        <dsp:cNvPr id="0" name=""/>
        <dsp:cNvSpPr/>
      </dsp:nvSpPr>
      <dsp:spPr>
        <a:xfrm>
          <a:off x="0" y="1809576"/>
          <a:ext cx="7919453" cy="14471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98220-571D-4713-B1C4-32D855899F81}">
      <dsp:nvSpPr>
        <dsp:cNvPr id="0" name=""/>
        <dsp:cNvSpPr/>
      </dsp:nvSpPr>
      <dsp:spPr>
        <a:xfrm>
          <a:off x="437767" y="2135189"/>
          <a:ext cx="795941" cy="795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1632D7-2662-4295-86E4-1E10C4B74AE9}">
      <dsp:nvSpPr>
        <dsp:cNvPr id="0" name=""/>
        <dsp:cNvSpPr/>
      </dsp:nvSpPr>
      <dsp:spPr>
        <a:xfrm>
          <a:off x="1671477" y="1809576"/>
          <a:ext cx="6247975" cy="144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58" tIns="153158" rIns="153158" bIns="153158" numCol="1" spcCol="1270" anchor="ctr" anchorCtr="0">
          <a:noAutofit/>
        </a:bodyPr>
        <a:lstStyle/>
        <a:p>
          <a:pPr marL="0" lvl="0" indent="0" algn="l" defTabSz="1066800">
            <a:lnSpc>
              <a:spcPct val="100000"/>
            </a:lnSpc>
            <a:spcBef>
              <a:spcPct val="0"/>
            </a:spcBef>
            <a:spcAft>
              <a:spcPct val="35000"/>
            </a:spcAft>
            <a:buNone/>
          </a:pPr>
          <a:r>
            <a:rPr lang="en-US" sz="2400" kern="1200" dirty="0"/>
            <a:t>Draws lines from student learning results on their assignments and courses to relevant higher-level courses</a:t>
          </a:r>
        </a:p>
      </dsp:txBody>
      <dsp:txXfrm>
        <a:off x="1671477" y="1809576"/>
        <a:ext cx="6247975" cy="1447166"/>
      </dsp:txXfrm>
    </dsp:sp>
    <dsp:sp modelId="{C613BB3D-F719-4C65-9810-30BB895A231D}">
      <dsp:nvSpPr>
        <dsp:cNvPr id="0" name=""/>
        <dsp:cNvSpPr/>
      </dsp:nvSpPr>
      <dsp:spPr>
        <a:xfrm>
          <a:off x="0" y="3618534"/>
          <a:ext cx="7919453" cy="14471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B527D-4139-4942-9A4E-53061836EC0E}">
      <dsp:nvSpPr>
        <dsp:cNvPr id="0" name=""/>
        <dsp:cNvSpPr/>
      </dsp:nvSpPr>
      <dsp:spPr>
        <a:xfrm>
          <a:off x="437767" y="3944147"/>
          <a:ext cx="795941" cy="795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539A34-2300-4EE1-8B2B-EE05E69DAEA6}">
      <dsp:nvSpPr>
        <dsp:cNvPr id="0" name=""/>
        <dsp:cNvSpPr/>
      </dsp:nvSpPr>
      <dsp:spPr>
        <a:xfrm>
          <a:off x="1671477" y="3618534"/>
          <a:ext cx="6247975" cy="144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158" tIns="153158" rIns="153158" bIns="153158" numCol="1" spcCol="1270" anchor="ctr" anchorCtr="0">
          <a:noAutofit/>
        </a:bodyPr>
        <a:lstStyle/>
        <a:p>
          <a:pPr marL="0" lvl="0" indent="0" algn="l" defTabSz="1066800">
            <a:lnSpc>
              <a:spcPct val="100000"/>
            </a:lnSpc>
            <a:spcBef>
              <a:spcPct val="0"/>
            </a:spcBef>
            <a:spcAft>
              <a:spcPct val="35000"/>
            </a:spcAft>
            <a:buNone/>
          </a:pPr>
          <a:r>
            <a:rPr lang="en-US" sz="2400" kern="1200" dirty="0"/>
            <a:t>Helps connect, synthesize, and analyze data across courses and programs on multiple levels</a:t>
          </a:r>
        </a:p>
      </dsp:txBody>
      <dsp:txXfrm>
        <a:off x="1671477" y="3618534"/>
        <a:ext cx="6247975" cy="1447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4C1F3-EA1B-4E48-A121-FDA82BC13784}">
      <dsp:nvSpPr>
        <dsp:cNvPr id="0" name=""/>
        <dsp:cNvSpPr/>
      </dsp:nvSpPr>
      <dsp:spPr>
        <a:xfrm>
          <a:off x="1520670" y="849421"/>
          <a:ext cx="4621054" cy="4621054"/>
        </a:xfrm>
        <a:prstGeom prst="blockArc">
          <a:avLst>
            <a:gd name="adj1" fmla="val 11023197"/>
            <a:gd name="adj2" fmla="val 15926743"/>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A0C468-EC6A-4154-B77F-34BEC18F5184}">
      <dsp:nvSpPr>
        <dsp:cNvPr id="0" name=""/>
        <dsp:cNvSpPr/>
      </dsp:nvSpPr>
      <dsp:spPr>
        <a:xfrm>
          <a:off x="1520173" y="549105"/>
          <a:ext cx="4621054" cy="4621054"/>
        </a:xfrm>
        <a:prstGeom prst="blockArc">
          <a:avLst>
            <a:gd name="adj1" fmla="val 5641336"/>
            <a:gd name="adj2" fmla="val 10565429"/>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63A1E-2C42-4BC7-BC5A-AA5B7DE89FFD}">
      <dsp:nvSpPr>
        <dsp:cNvPr id="0" name=""/>
        <dsp:cNvSpPr/>
      </dsp:nvSpPr>
      <dsp:spPr>
        <a:xfrm>
          <a:off x="1214998" y="548329"/>
          <a:ext cx="4621054" cy="4621054"/>
        </a:xfrm>
        <a:prstGeom prst="blockArc">
          <a:avLst>
            <a:gd name="adj1" fmla="val 309225"/>
            <a:gd name="adj2" fmla="val 5176147"/>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E1820-4193-4E4F-9C0A-ABC1846BFC5C}">
      <dsp:nvSpPr>
        <dsp:cNvPr id="0" name=""/>
        <dsp:cNvSpPr/>
      </dsp:nvSpPr>
      <dsp:spPr>
        <a:xfrm>
          <a:off x="1208159" y="852607"/>
          <a:ext cx="4621054" cy="4621054"/>
        </a:xfrm>
        <a:prstGeom prst="blockArc">
          <a:avLst>
            <a:gd name="adj1" fmla="val 16403156"/>
            <a:gd name="adj2" fmla="val 21445291"/>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1E0C9-244F-42A0-B60B-937A71B5C394}">
      <dsp:nvSpPr>
        <dsp:cNvPr id="0" name=""/>
        <dsp:cNvSpPr/>
      </dsp:nvSpPr>
      <dsp:spPr>
        <a:xfrm>
          <a:off x="2895050" y="2216316"/>
          <a:ext cx="1561548" cy="1568115"/>
        </a:xfrm>
        <a:prstGeom prst="ellipse">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Curriculum Mapping</a:t>
          </a:r>
        </a:p>
      </dsp:txBody>
      <dsp:txXfrm>
        <a:off x="3123733" y="2445961"/>
        <a:ext cx="1104182" cy="1108825"/>
      </dsp:txXfrm>
    </dsp:sp>
    <dsp:sp modelId="{EC2E752F-AF77-4CE1-AC8C-476FF92CB6E2}">
      <dsp:nvSpPr>
        <dsp:cNvPr id="0" name=""/>
        <dsp:cNvSpPr/>
      </dsp:nvSpPr>
      <dsp:spPr>
        <a:xfrm>
          <a:off x="2376627" y="-332400"/>
          <a:ext cx="2550718" cy="2484998"/>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Strategic Planning</a:t>
          </a:r>
        </a:p>
        <a:p>
          <a:pPr marL="57150" lvl="1" indent="-57150" algn="l" defTabSz="488950">
            <a:lnSpc>
              <a:spcPct val="90000"/>
            </a:lnSpc>
            <a:spcBef>
              <a:spcPct val="0"/>
            </a:spcBef>
            <a:spcAft>
              <a:spcPct val="15000"/>
            </a:spcAft>
            <a:buChar char="•"/>
          </a:pPr>
          <a:r>
            <a:rPr lang="en-US" sz="1100" kern="1200" dirty="0"/>
            <a:t>Identify saturation &amp; gaps</a:t>
          </a:r>
        </a:p>
        <a:p>
          <a:pPr marL="57150" lvl="1" indent="-57150" algn="l" defTabSz="488950">
            <a:lnSpc>
              <a:spcPct val="90000"/>
            </a:lnSpc>
            <a:spcBef>
              <a:spcPct val="0"/>
            </a:spcBef>
            <a:spcAft>
              <a:spcPct val="15000"/>
            </a:spcAft>
            <a:buChar char="•"/>
          </a:pPr>
          <a:r>
            <a:rPr lang="en-US" sz="1100" kern="1200" dirty="0"/>
            <a:t>Quick link to faculty expertise and coverage (evidence for hiring needs)</a:t>
          </a:r>
        </a:p>
        <a:p>
          <a:pPr marL="57150" lvl="1" indent="-57150" algn="l" defTabSz="488950">
            <a:lnSpc>
              <a:spcPct val="90000"/>
            </a:lnSpc>
            <a:spcBef>
              <a:spcPct val="0"/>
            </a:spcBef>
            <a:spcAft>
              <a:spcPct val="15000"/>
            </a:spcAft>
            <a:buChar char="•"/>
          </a:pPr>
          <a:r>
            <a:rPr lang="en-US" sz="1100" kern="1200" dirty="0"/>
            <a:t>Monitor changes across time</a:t>
          </a:r>
        </a:p>
        <a:p>
          <a:pPr marL="57150" lvl="1" indent="-57150" algn="l" defTabSz="488950">
            <a:lnSpc>
              <a:spcPct val="90000"/>
            </a:lnSpc>
            <a:spcBef>
              <a:spcPct val="0"/>
            </a:spcBef>
            <a:spcAft>
              <a:spcPct val="15000"/>
            </a:spcAft>
            <a:buChar char="•"/>
          </a:pPr>
          <a:r>
            <a:rPr lang="en-US" sz="1100" kern="1200" dirty="0"/>
            <a:t>Support new concentrations &amp; degrees</a:t>
          </a:r>
        </a:p>
      </dsp:txBody>
      <dsp:txXfrm>
        <a:off x="2750171" y="31520"/>
        <a:ext cx="1803630" cy="1757158"/>
      </dsp:txXfrm>
    </dsp:sp>
    <dsp:sp modelId="{288E6E90-CDE8-4BE9-A421-C6BBA0C2B242}">
      <dsp:nvSpPr>
        <dsp:cNvPr id="0" name=""/>
        <dsp:cNvSpPr/>
      </dsp:nvSpPr>
      <dsp:spPr>
        <a:xfrm>
          <a:off x="4504251" y="1820378"/>
          <a:ext cx="2538252" cy="2482440"/>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Curriculum &amp; Assessment</a:t>
          </a:r>
        </a:p>
        <a:p>
          <a:pPr marL="57150" lvl="1" indent="-57150" algn="l" defTabSz="488950">
            <a:lnSpc>
              <a:spcPct val="90000"/>
            </a:lnSpc>
            <a:spcBef>
              <a:spcPct val="0"/>
            </a:spcBef>
            <a:spcAft>
              <a:spcPct val="15000"/>
            </a:spcAft>
            <a:buChar char="•"/>
          </a:pPr>
          <a:r>
            <a:rPr lang="en-US" sz="1100" kern="1200" dirty="0"/>
            <a:t>Support planning of new curriculum development</a:t>
          </a:r>
        </a:p>
        <a:p>
          <a:pPr marL="57150" lvl="1" indent="-57150" algn="l" defTabSz="488950">
            <a:lnSpc>
              <a:spcPct val="90000"/>
            </a:lnSpc>
            <a:spcBef>
              <a:spcPct val="0"/>
            </a:spcBef>
            <a:spcAft>
              <a:spcPct val="15000"/>
            </a:spcAft>
            <a:buChar char="•"/>
          </a:pPr>
          <a:r>
            <a:rPr lang="en-US" sz="1100" kern="1200" dirty="0"/>
            <a:t>Support sequencing &amp; flow</a:t>
          </a:r>
        </a:p>
        <a:p>
          <a:pPr marL="57150" lvl="1" indent="-57150" algn="l" defTabSz="488950">
            <a:lnSpc>
              <a:spcPct val="90000"/>
            </a:lnSpc>
            <a:spcBef>
              <a:spcPct val="0"/>
            </a:spcBef>
            <a:spcAft>
              <a:spcPct val="15000"/>
            </a:spcAft>
            <a:buChar char="•"/>
          </a:pPr>
          <a:r>
            <a:rPr lang="en-US" sz="1100" kern="1200" dirty="0"/>
            <a:t>Simplify and elevate assessment</a:t>
          </a:r>
        </a:p>
        <a:p>
          <a:pPr marL="57150" lvl="1" indent="-57150" algn="l" defTabSz="488950">
            <a:lnSpc>
              <a:spcPct val="90000"/>
            </a:lnSpc>
            <a:spcBef>
              <a:spcPct val="0"/>
            </a:spcBef>
            <a:spcAft>
              <a:spcPct val="15000"/>
            </a:spcAft>
            <a:buChar char="•"/>
          </a:pPr>
          <a:r>
            <a:rPr lang="en-US" sz="1100" kern="1200" dirty="0"/>
            <a:t>Creates vertical &amp; horizontal alignment</a:t>
          </a:r>
        </a:p>
      </dsp:txBody>
      <dsp:txXfrm>
        <a:off x="4875969" y="2183923"/>
        <a:ext cx="1794816" cy="1755350"/>
      </dsp:txXfrm>
    </dsp:sp>
    <dsp:sp modelId="{95CB326B-556A-4F3E-B37D-69C9EADB8106}">
      <dsp:nvSpPr>
        <dsp:cNvPr id="0" name=""/>
        <dsp:cNvSpPr/>
      </dsp:nvSpPr>
      <dsp:spPr>
        <a:xfrm>
          <a:off x="2397891" y="3863946"/>
          <a:ext cx="2548992" cy="2494206"/>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Institutional</a:t>
          </a:r>
        </a:p>
        <a:p>
          <a:pPr marL="114300" lvl="1" indent="-114300" algn="l" defTabSz="577850">
            <a:lnSpc>
              <a:spcPct val="90000"/>
            </a:lnSpc>
            <a:spcBef>
              <a:spcPct val="0"/>
            </a:spcBef>
            <a:spcAft>
              <a:spcPct val="15000"/>
            </a:spcAft>
            <a:buChar char="•"/>
          </a:pPr>
          <a:r>
            <a:rPr lang="en-US" sz="1300" kern="1200" dirty="0"/>
            <a:t>Inform initiatives</a:t>
          </a:r>
        </a:p>
        <a:p>
          <a:pPr marL="114300" lvl="1" indent="-114300" algn="l" defTabSz="577850">
            <a:lnSpc>
              <a:spcPct val="90000"/>
            </a:lnSpc>
            <a:spcBef>
              <a:spcPct val="0"/>
            </a:spcBef>
            <a:spcAft>
              <a:spcPct val="15000"/>
            </a:spcAft>
            <a:buChar char="•"/>
          </a:pPr>
          <a:r>
            <a:rPr lang="en-US" sz="1300" kern="1200" dirty="0"/>
            <a:t>Support the development of interdisciplinary structures</a:t>
          </a:r>
        </a:p>
        <a:p>
          <a:pPr marL="114300" lvl="1" indent="-114300" algn="l" defTabSz="577850">
            <a:lnSpc>
              <a:spcPct val="90000"/>
            </a:lnSpc>
            <a:spcBef>
              <a:spcPct val="0"/>
            </a:spcBef>
            <a:spcAft>
              <a:spcPct val="15000"/>
            </a:spcAft>
            <a:buChar char="•"/>
          </a:pPr>
          <a:r>
            <a:rPr lang="en-US" sz="1300" kern="1200" dirty="0"/>
            <a:t>Support accreditation </a:t>
          </a:r>
        </a:p>
        <a:p>
          <a:pPr marL="114300" lvl="1" indent="-114300" algn="l" defTabSz="577850">
            <a:lnSpc>
              <a:spcPct val="90000"/>
            </a:lnSpc>
            <a:spcBef>
              <a:spcPct val="0"/>
            </a:spcBef>
            <a:spcAft>
              <a:spcPct val="15000"/>
            </a:spcAft>
            <a:buChar char="•"/>
          </a:pPr>
          <a:r>
            <a:rPr lang="en-US" sz="1300" kern="1200" dirty="0"/>
            <a:t>Support APR self-study</a:t>
          </a:r>
        </a:p>
      </dsp:txBody>
      <dsp:txXfrm>
        <a:off x="2771182" y="4229214"/>
        <a:ext cx="1802410" cy="1763670"/>
      </dsp:txXfrm>
    </dsp:sp>
    <dsp:sp modelId="{38D74CBD-A5DC-41F7-A2E5-0B8A4CB1BFAA}">
      <dsp:nvSpPr>
        <dsp:cNvPr id="0" name=""/>
        <dsp:cNvSpPr/>
      </dsp:nvSpPr>
      <dsp:spPr>
        <a:xfrm>
          <a:off x="309717" y="1760009"/>
          <a:ext cx="2538520" cy="2507014"/>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Communication</a:t>
          </a:r>
        </a:p>
        <a:p>
          <a:pPr marL="114300" lvl="1" indent="-114300" algn="l" defTabSz="577850">
            <a:lnSpc>
              <a:spcPct val="90000"/>
            </a:lnSpc>
            <a:spcBef>
              <a:spcPct val="0"/>
            </a:spcBef>
            <a:spcAft>
              <a:spcPct val="15000"/>
            </a:spcAft>
            <a:buChar char="•"/>
          </a:pPr>
          <a:r>
            <a:rPr lang="en-US" sz="1300" kern="1200" dirty="0"/>
            <a:t>Improve Advising Services</a:t>
          </a:r>
        </a:p>
        <a:p>
          <a:pPr marL="114300" lvl="1" indent="-114300" algn="l" defTabSz="577850">
            <a:lnSpc>
              <a:spcPct val="90000"/>
            </a:lnSpc>
            <a:spcBef>
              <a:spcPct val="0"/>
            </a:spcBef>
            <a:spcAft>
              <a:spcPct val="15000"/>
            </a:spcAft>
            <a:buChar char="•"/>
          </a:pPr>
          <a:r>
            <a:rPr lang="en-US" sz="1300" kern="1200" dirty="0"/>
            <a:t>Marketing for Students</a:t>
          </a:r>
        </a:p>
        <a:p>
          <a:pPr marL="114300" lvl="1" indent="-114300" algn="l" defTabSz="577850">
            <a:lnSpc>
              <a:spcPct val="90000"/>
            </a:lnSpc>
            <a:spcBef>
              <a:spcPct val="0"/>
            </a:spcBef>
            <a:spcAft>
              <a:spcPct val="15000"/>
            </a:spcAft>
            <a:buChar char="•"/>
          </a:pPr>
          <a:r>
            <a:rPr lang="en-US" sz="1300" kern="1200" dirty="0"/>
            <a:t>Increase instructor understanding how their courses are positioned  </a:t>
          </a:r>
        </a:p>
      </dsp:txBody>
      <dsp:txXfrm>
        <a:off x="681475" y="2127153"/>
        <a:ext cx="1795004" cy="177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3D3E6-1A88-4DAC-82D3-4D882E71628E}">
      <dsp:nvSpPr>
        <dsp:cNvPr id="0" name=""/>
        <dsp:cNvSpPr/>
      </dsp:nvSpPr>
      <dsp:spPr>
        <a:xfrm>
          <a:off x="0" y="3993"/>
          <a:ext cx="5922489" cy="850627"/>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6C438688-0B99-4060-AA2A-937703EC21B0}">
      <dsp:nvSpPr>
        <dsp:cNvPr id="0" name=""/>
        <dsp:cNvSpPr/>
      </dsp:nvSpPr>
      <dsp:spPr>
        <a:xfrm>
          <a:off x="257314" y="195384"/>
          <a:ext cx="467844" cy="467844"/>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3239FC-ECAF-4F6F-A30C-038BACAAFDB8}">
      <dsp:nvSpPr>
        <dsp:cNvPr id="0" name=""/>
        <dsp:cNvSpPr/>
      </dsp:nvSpPr>
      <dsp:spPr>
        <a:xfrm>
          <a:off x="982474" y="3993"/>
          <a:ext cx="4940014" cy="85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5" tIns="90025" rIns="90025" bIns="90025"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Anderson School of Management at UNM Albuquerque</a:t>
          </a:r>
        </a:p>
      </dsp:txBody>
      <dsp:txXfrm>
        <a:off x="982474" y="3993"/>
        <a:ext cx="4940014" cy="850627"/>
      </dsp:txXfrm>
    </dsp:sp>
    <dsp:sp modelId="{EAA701E6-B924-4BA0-89E1-529FE7AF1114}">
      <dsp:nvSpPr>
        <dsp:cNvPr id="0" name=""/>
        <dsp:cNvSpPr/>
      </dsp:nvSpPr>
      <dsp:spPr>
        <a:xfrm>
          <a:off x="0" y="1067277"/>
          <a:ext cx="5922489" cy="850627"/>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7C0251F7-9341-4857-A8B4-C00E9BDA696E}">
      <dsp:nvSpPr>
        <dsp:cNvPr id="0" name=""/>
        <dsp:cNvSpPr/>
      </dsp:nvSpPr>
      <dsp:spPr>
        <a:xfrm>
          <a:off x="257314" y="1258668"/>
          <a:ext cx="467844" cy="467844"/>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6686F9-E3AA-4182-B489-ADD498D418F8}">
      <dsp:nvSpPr>
        <dsp:cNvPr id="0" name=""/>
        <dsp:cNvSpPr/>
      </dsp:nvSpPr>
      <dsp:spPr>
        <a:xfrm>
          <a:off x="982474" y="1067277"/>
          <a:ext cx="4940014" cy="85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5" tIns="90025" rIns="90025" bIns="90025"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Mapping completed by faculty committees</a:t>
          </a:r>
        </a:p>
      </dsp:txBody>
      <dsp:txXfrm>
        <a:off x="982474" y="1067277"/>
        <a:ext cx="4940014" cy="850627"/>
      </dsp:txXfrm>
    </dsp:sp>
    <dsp:sp modelId="{17FDF668-FB24-47E5-8B47-9D6D8B49A0D4}">
      <dsp:nvSpPr>
        <dsp:cNvPr id="0" name=""/>
        <dsp:cNvSpPr/>
      </dsp:nvSpPr>
      <dsp:spPr>
        <a:xfrm>
          <a:off x="0" y="2130561"/>
          <a:ext cx="5922489" cy="850627"/>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C3B14FDD-1C01-407C-8CFE-9989C73C8D52}">
      <dsp:nvSpPr>
        <dsp:cNvPr id="0" name=""/>
        <dsp:cNvSpPr/>
      </dsp:nvSpPr>
      <dsp:spPr>
        <a:xfrm>
          <a:off x="257314" y="2321952"/>
          <a:ext cx="467844" cy="467844"/>
        </a:xfrm>
        <a:prstGeom prst="rect">
          <a:avLst/>
        </a:prstGeom>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313C21-F266-4798-B108-A0397B0626CA}">
      <dsp:nvSpPr>
        <dsp:cNvPr id="0" name=""/>
        <dsp:cNvSpPr/>
      </dsp:nvSpPr>
      <dsp:spPr>
        <a:xfrm>
          <a:off x="982474" y="2130561"/>
          <a:ext cx="4940014" cy="85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5" tIns="90025" rIns="90025" bIns="9002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Planning and analysis completed by an accreditation task force (faculty, leadership, Specialist) </a:t>
          </a:r>
        </a:p>
      </dsp:txBody>
      <dsp:txXfrm>
        <a:off x="982474" y="2130561"/>
        <a:ext cx="4940014" cy="850627"/>
      </dsp:txXfrm>
    </dsp:sp>
    <dsp:sp modelId="{E845257B-C13B-42D8-A0E1-A3A5F4097A2D}">
      <dsp:nvSpPr>
        <dsp:cNvPr id="0" name=""/>
        <dsp:cNvSpPr/>
      </dsp:nvSpPr>
      <dsp:spPr>
        <a:xfrm>
          <a:off x="0" y="3193845"/>
          <a:ext cx="5922489" cy="850627"/>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195789E8-A654-41AC-B0E7-85E495FE2DF3}">
      <dsp:nvSpPr>
        <dsp:cNvPr id="0" name=""/>
        <dsp:cNvSpPr/>
      </dsp:nvSpPr>
      <dsp:spPr>
        <a:xfrm>
          <a:off x="257314" y="3385236"/>
          <a:ext cx="467844" cy="467844"/>
        </a:xfrm>
        <a:prstGeom prst="rect">
          <a:avLst/>
        </a:prstGeom>
        <a:blipFill>
          <a:blip xmlns:r="http://schemas.openxmlformats.org/officeDocument/2006/relationships" r:embed="rId7">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27C188-3B5D-44DF-96CC-195D17E8812F}">
      <dsp:nvSpPr>
        <dsp:cNvPr id="0" name=""/>
        <dsp:cNvSpPr/>
      </dsp:nvSpPr>
      <dsp:spPr>
        <a:xfrm>
          <a:off x="982474" y="3193845"/>
          <a:ext cx="4940014" cy="85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5" tIns="90025" rIns="90025" bIns="90025"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Accreditation led us to think about curriculum mapping</a:t>
          </a:r>
        </a:p>
      </dsp:txBody>
      <dsp:txXfrm>
        <a:off x="982474" y="3193845"/>
        <a:ext cx="4940014" cy="850627"/>
      </dsp:txXfrm>
    </dsp:sp>
    <dsp:sp modelId="{87F28146-96F0-4EAE-B388-6DCA2EC82AD9}">
      <dsp:nvSpPr>
        <dsp:cNvPr id="0" name=""/>
        <dsp:cNvSpPr/>
      </dsp:nvSpPr>
      <dsp:spPr>
        <a:xfrm>
          <a:off x="0" y="4257129"/>
          <a:ext cx="5922489" cy="850627"/>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F3917E44-F320-4B29-9C98-3B8C50CB40D8}">
      <dsp:nvSpPr>
        <dsp:cNvPr id="0" name=""/>
        <dsp:cNvSpPr/>
      </dsp:nvSpPr>
      <dsp:spPr>
        <a:xfrm>
          <a:off x="257314" y="4448520"/>
          <a:ext cx="467844" cy="467844"/>
        </a:xfrm>
        <a:prstGeom prst="rect">
          <a:avLst/>
        </a:prstGeom>
        <a:blipFill>
          <a:blip xmlns:r="http://schemas.openxmlformats.org/officeDocument/2006/relationships" r:embed="rId9">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DB17F4-3729-4EEA-AB19-3B888348B7F2}">
      <dsp:nvSpPr>
        <dsp:cNvPr id="0" name=""/>
        <dsp:cNvSpPr/>
      </dsp:nvSpPr>
      <dsp:spPr>
        <a:xfrm>
          <a:off x="982474" y="4273023"/>
          <a:ext cx="4940014" cy="81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25" tIns="90025" rIns="90025" bIns="90025" numCol="1" spcCol="1270" anchor="ctr" anchorCtr="0">
          <a:noAutofit/>
        </a:bodyPr>
        <a:lstStyle/>
        <a:p>
          <a:pPr marL="0" lvl="0" indent="0" algn="l" defTabSz="711200">
            <a:lnSpc>
              <a:spcPct val="100000"/>
            </a:lnSpc>
            <a:spcBef>
              <a:spcPct val="0"/>
            </a:spcBef>
            <a:spcAft>
              <a:spcPct val="35000"/>
            </a:spcAft>
            <a:buNone/>
          </a:pPr>
          <a:endParaRPr lang="en-US" sz="1600" kern="1200" dirty="0">
            <a:solidFill>
              <a:schemeClr val="accent5">
                <a:lumMod val="75000"/>
              </a:schemeClr>
            </a:solidFill>
          </a:endParaRPr>
        </a:p>
      </dsp:txBody>
      <dsp:txXfrm>
        <a:off x="982474" y="4273023"/>
        <a:ext cx="4940014" cy="818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3D3E6-1A88-4DAC-82D3-4D882E71628E}">
      <dsp:nvSpPr>
        <dsp:cNvPr id="0" name=""/>
        <dsp:cNvSpPr/>
      </dsp:nvSpPr>
      <dsp:spPr>
        <a:xfrm>
          <a:off x="0" y="139638"/>
          <a:ext cx="5770089" cy="849596"/>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6C438688-0B99-4060-AA2A-937703EC21B0}">
      <dsp:nvSpPr>
        <dsp:cNvPr id="0" name=""/>
        <dsp:cNvSpPr/>
      </dsp:nvSpPr>
      <dsp:spPr>
        <a:xfrm>
          <a:off x="257003" y="330798"/>
          <a:ext cx="467278" cy="467278"/>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3239FC-ECAF-4F6F-A30C-038BACAAFDB8}">
      <dsp:nvSpPr>
        <dsp:cNvPr id="0" name=""/>
        <dsp:cNvSpPr/>
      </dsp:nvSpPr>
      <dsp:spPr>
        <a:xfrm>
          <a:off x="981284" y="139638"/>
          <a:ext cx="4758612" cy="83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15" tIns="88615" rIns="88615" bIns="88615"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Spanish and Portuguese Dept at UNM Albuquerque</a:t>
          </a:r>
        </a:p>
      </dsp:txBody>
      <dsp:txXfrm>
        <a:off x="981284" y="139638"/>
        <a:ext cx="4758612" cy="837307"/>
      </dsp:txXfrm>
    </dsp:sp>
    <dsp:sp modelId="{EAA701E6-B924-4BA0-89E1-529FE7AF1114}">
      <dsp:nvSpPr>
        <dsp:cNvPr id="0" name=""/>
        <dsp:cNvSpPr/>
      </dsp:nvSpPr>
      <dsp:spPr>
        <a:xfrm>
          <a:off x="0" y="1214909"/>
          <a:ext cx="5770089" cy="849596"/>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7C0251F7-9341-4857-A8B4-C00E9BDA696E}">
      <dsp:nvSpPr>
        <dsp:cNvPr id="0" name=""/>
        <dsp:cNvSpPr/>
      </dsp:nvSpPr>
      <dsp:spPr>
        <a:xfrm>
          <a:off x="257003" y="1406069"/>
          <a:ext cx="467278" cy="467278"/>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6686F9-E3AA-4182-B489-ADD498D418F8}">
      <dsp:nvSpPr>
        <dsp:cNvPr id="0" name=""/>
        <dsp:cNvSpPr/>
      </dsp:nvSpPr>
      <dsp:spPr>
        <a:xfrm>
          <a:off x="981284" y="1214909"/>
          <a:ext cx="4758612" cy="83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15" tIns="88615" rIns="88615" bIns="88615"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Mapping completed by one faculty member</a:t>
          </a:r>
        </a:p>
      </dsp:txBody>
      <dsp:txXfrm>
        <a:off x="981284" y="1214909"/>
        <a:ext cx="4758612" cy="837307"/>
      </dsp:txXfrm>
    </dsp:sp>
    <dsp:sp modelId="{17FDF668-FB24-47E5-8B47-9D6D8B49A0D4}">
      <dsp:nvSpPr>
        <dsp:cNvPr id="0" name=""/>
        <dsp:cNvSpPr/>
      </dsp:nvSpPr>
      <dsp:spPr>
        <a:xfrm>
          <a:off x="0" y="2290180"/>
          <a:ext cx="5770089" cy="849596"/>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C3B14FDD-1C01-407C-8CFE-9989C73C8D52}">
      <dsp:nvSpPr>
        <dsp:cNvPr id="0" name=""/>
        <dsp:cNvSpPr/>
      </dsp:nvSpPr>
      <dsp:spPr>
        <a:xfrm>
          <a:off x="257003" y="2481339"/>
          <a:ext cx="467278" cy="467278"/>
        </a:xfrm>
        <a:prstGeom prst="rect">
          <a:avLst/>
        </a:prstGeom>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313C21-F266-4798-B108-A0397B0626CA}">
      <dsp:nvSpPr>
        <dsp:cNvPr id="0" name=""/>
        <dsp:cNvSpPr/>
      </dsp:nvSpPr>
      <dsp:spPr>
        <a:xfrm>
          <a:off x="981284" y="2290180"/>
          <a:ext cx="4758612" cy="83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15" tIns="88615" rIns="88615" bIns="8861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Planning and analysis completed by a committee of 3 including faculty member, APR Manager and Director of Assessment</a:t>
          </a:r>
        </a:p>
      </dsp:txBody>
      <dsp:txXfrm>
        <a:off x="981284" y="2290180"/>
        <a:ext cx="4758612" cy="837307"/>
      </dsp:txXfrm>
    </dsp:sp>
    <dsp:sp modelId="{E845257B-C13B-42D8-A0E1-A3A5F4097A2D}">
      <dsp:nvSpPr>
        <dsp:cNvPr id="0" name=""/>
        <dsp:cNvSpPr/>
      </dsp:nvSpPr>
      <dsp:spPr>
        <a:xfrm>
          <a:off x="0" y="3365451"/>
          <a:ext cx="5770089" cy="849596"/>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195789E8-A654-41AC-B0E7-85E495FE2DF3}">
      <dsp:nvSpPr>
        <dsp:cNvPr id="0" name=""/>
        <dsp:cNvSpPr/>
      </dsp:nvSpPr>
      <dsp:spPr>
        <a:xfrm>
          <a:off x="257003" y="3556610"/>
          <a:ext cx="467278" cy="467278"/>
        </a:xfrm>
        <a:prstGeom prst="rect">
          <a:avLst/>
        </a:prstGeom>
        <a:blipFill>
          <a:blip xmlns:r="http://schemas.openxmlformats.org/officeDocument/2006/relationships" r:embed="rId7">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27C188-3B5D-44DF-96CC-195D17E8812F}">
      <dsp:nvSpPr>
        <dsp:cNvPr id="0" name=""/>
        <dsp:cNvSpPr/>
      </dsp:nvSpPr>
      <dsp:spPr>
        <a:xfrm>
          <a:off x="981284" y="3365451"/>
          <a:ext cx="4758612" cy="83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15" tIns="88615" rIns="88615" bIns="88615"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Course submission process (Kuali) led us to think about curriculum mapping</a:t>
          </a:r>
        </a:p>
      </dsp:txBody>
      <dsp:txXfrm>
        <a:off x="981284" y="3365451"/>
        <a:ext cx="4758612" cy="837307"/>
      </dsp:txXfrm>
    </dsp:sp>
    <dsp:sp modelId="{87F28146-96F0-4EAE-B388-6DCA2EC82AD9}">
      <dsp:nvSpPr>
        <dsp:cNvPr id="0" name=""/>
        <dsp:cNvSpPr/>
      </dsp:nvSpPr>
      <dsp:spPr>
        <a:xfrm>
          <a:off x="0" y="4440722"/>
          <a:ext cx="5770089" cy="849596"/>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F3917E44-F320-4B29-9C98-3B8C50CB40D8}">
      <dsp:nvSpPr>
        <dsp:cNvPr id="0" name=""/>
        <dsp:cNvSpPr/>
      </dsp:nvSpPr>
      <dsp:spPr>
        <a:xfrm>
          <a:off x="257003" y="4631881"/>
          <a:ext cx="467278" cy="467278"/>
        </a:xfrm>
        <a:prstGeom prst="rect">
          <a:avLst/>
        </a:prstGeom>
        <a:blipFill>
          <a:blip xmlns:r="http://schemas.openxmlformats.org/officeDocument/2006/relationships" r:embed="rId9">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DB17F4-3729-4EEA-AB19-3B888348B7F2}">
      <dsp:nvSpPr>
        <dsp:cNvPr id="0" name=""/>
        <dsp:cNvSpPr/>
      </dsp:nvSpPr>
      <dsp:spPr>
        <a:xfrm>
          <a:off x="981284" y="4456367"/>
          <a:ext cx="4758612" cy="806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15" tIns="88615" rIns="88615" bIns="8861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rPr>
            <a:t>Questions, course fit, and overlaps led us to think about Spanish and Portuguese in particular since they just underwent an academic program review</a:t>
          </a:r>
        </a:p>
      </dsp:txBody>
      <dsp:txXfrm>
        <a:off x="981284" y="4456367"/>
        <a:ext cx="4758612" cy="8060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477DA-F769-49BE-837F-5E81B3674B3E}">
      <dsp:nvSpPr>
        <dsp:cNvPr id="0" name=""/>
        <dsp:cNvSpPr/>
      </dsp:nvSpPr>
      <dsp:spPr>
        <a:xfrm>
          <a:off x="0" y="17917"/>
          <a:ext cx="10442448" cy="814312"/>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4DDFC4CF-0253-4ED5-AF21-A4289C3301DE}">
      <dsp:nvSpPr>
        <dsp:cNvPr id="0" name=""/>
        <dsp:cNvSpPr/>
      </dsp:nvSpPr>
      <dsp:spPr>
        <a:xfrm>
          <a:off x="99015" y="352"/>
          <a:ext cx="742499" cy="849442"/>
        </a:xfrm>
        <a:prstGeom prst="rect">
          <a:avLst/>
        </a:prstGeom>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8E0FD-2DC5-42BF-9BB5-9196046A0C00}">
      <dsp:nvSpPr>
        <dsp:cNvPr id="0" name=""/>
        <dsp:cNvSpPr/>
      </dsp:nvSpPr>
      <dsp:spPr>
        <a:xfrm>
          <a:off x="940530" y="17917"/>
          <a:ext cx="9501917" cy="81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1" tIns="86181" rIns="86181" bIns="86181" numCol="1" spcCol="1270" anchor="ctr" anchorCtr="0">
          <a:noAutofit/>
        </a:bodyPr>
        <a:lstStyle/>
        <a:p>
          <a:pPr marL="0" lvl="0" indent="0" algn="l" defTabSz="977900">
            <a:lnSpc>
              <a:spcPct val="90000"/>
            </a:lnSpc>
            <a:spcBef>
              <a:spcPct val="0"/>
            </a:spcBef>
            <a:spcAft>
              <a:spcPct val="35000"/>
            </a:spcAft>
            <a:buNone/>
          </a:pPr>
          <a:r>
            <a:rPr lang="en-US" sz="2200" kern="1200" dirty="0"/>
            <a:t>What are 2-3 things the map tells/shows you?</a:t>
          </a:r>
        </a:p>
      </dsp:txBody>
      <dsp:txXfrm>
        <a:off x="940530" y="17917"/>
        <a:ext cx="9501917" cy="814312"/>
      </dsp:txXfrm>
    </dsp:sp>
    <dsp:sp modelId="{C6256059-13EB-450D-8EF2-01317B8CF880}">
      <dsp:nvSpPr>
        <dsp:cNvPr id="0" name=""/>
        <dsp:cNvSpPr/>
      </dsp:nvSpPr>
      <dsp:spPr>
        <a:xfrm>
          <a:off x="0" y="1053373"/>
          <a:ext cx="10442448" cy="814312"/>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6E2F9DB8-5DC0-4C13-8E98-50359DB817A8}">
      <dsp:nvSpPr>
        <dsp:cNvPr id="0" name=""/>
        <dsp:cNvSpPr/>
      </dsp:nvSpPr>
      <dsp:spPr>
        <a:xfrm>
          <a:off x="85657" y="1060062"/>
          <a:ext cx="769215" cy="800933"/>
        </a:xfrm>
        <a:prstGeom prst="rect">
          <a:avLst/>
        </a:prstGeom>
        <a:blipFill>
          <a:blip xmlns:r="http://schemas.openxmlformats.org/officeDocument/2006/relationships" r:embed="rId3">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FAE00E-E031-47BF-9363-D1DA7534C38E}">
      <dsp:nvSpPr>
        <dsp:cNvPr id="0" name=""/>
        <dsp:cNvSpPr/>
      </dsp:nvSpPr>
      <dsp:spPr>
        <a:xfrm>
          <a:off x="940530" y="1053373"/>
          <a:ext cx="9501917" cy="81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1" tIns="86181" rIns="86181" bIns="86181" numCol="1" spcCol="1270" anchor="ctr" anchorCtr="0">
          <a:noAutofit/>
        </a:bodyPr>
        <a:lstStyle/>
        <a:p>
          <a:pPr marL="0" lvl="0" indent="0" algn="l" defTabSz="977900">
            <a:lnSpc>
              <a:spcPct val="90000"/>
            </a:lnSpc>
            <a:spcBef>
              <a:spcPct val="0"/>
            </a:spcBef>
            <a:spcAft>
              <a:spcPct val="35000"/>
            </a:spcAft>
            <a:buNone/>
          </a:pPr>
          <a:r>
            <a:rPr lang="en-US" sz="2200" kern="1200"/>
            <a:t>What is one question you have about the map?</a:t>
          </a:r>
        </a:p>
      </dsp:txBody>
      <dsp:txXfrm>
        <a:off x="940530" y="1053373"/>
        <a:ext cx="9501917" cy="814312"/>
      </dsp:txXfrm>
    </dsp:sp>
    <dsp:sp modelId="{AE6EB1A5-645F-4DD5-8A9C-301C21F082F4}">
      <dsp:nvSpPr>
        <dsp:cNvPr id="0" name=""/>
        <dsp:cNvSpPr/>
      </dsp:nvSpPr>
      <dsp:spPr>
        <a:xfrm>
          <a:off x="0" y="2071263"/>
          <a:ext cx="10442448" cy="814312"/>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880123F4-F01B-4D3D-A0DE-1B5BB60F87FC}">
      <dsp:nvSpPr>
        <dsp:cNvPr id="0" name=""/>
        <dsp:cNvSpPr/>
      </dsp:nvSpPr>
      <dsp:spPr>
        <a:xfrm>
          <a:off x="2252" y="2149122"/>
          <a:ext cx="936025" cy="658595"/>
        </a:xfrm>
        <a:prstGeom prst="rect">
          <a:avLst/>
        </a:prstGeom>
        <a:blipFill>
          <a:blip xmlns:r="http://schemas.openxmlformats.org/officeDocument/2006/relationships"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9000" b="-19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570D72-BA84-422C-8F51-596CF6F6EDAC}">
      <dsp:nvSpPr>
        <dsp:cNvPr id="0" name=""/>
        <dsp:cNvSpPr/>
      </dsp:nvSpPr>
      <dsp:spPr>
        <a:xfrm>
          <a:off x="940530" y="2071263"/>
          <a:ext cx="9501917" cy="81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1" tIns="86181" rIns="86181" bIns="86181" numCol="1" spcCol="1270" anchor="ctr" anchorCtr="0">
          <a:noAutofit/>
        </a:bodyPr>
        <a:lstStyle/>
        <a:p>
          <a:pPr marL="0" lvl="0" indent="0" algn="l" defTabSz="977900">
            <a:lnSpc>
              <a:spcPct val="90000"/>
            </a:lnSpc>
            <a:spcBef>
              <a:spcPct val="0"/>
            </a:spcBef>
            <a:spcAft>
              <a:spcPct val="35000"/>
            </a:spcAft>
            <a:buNone/>
          </a:pPr>
          <a:r>
            <a:rPr lang="en-US" sz="2200" kern="1200" dirty="0"/>
            <a:t>What information would you like to see in the map?</a:t>
          </a:r>
        </a:p>
      </dsp:txBody>
      <dsp:txXfrm>
        <a:off x="940530" y="2071263"/>
        <a:ext cx="9501917" cy="814312"/>
      </dsp:txXfrm>
    </dsp:sp>
    <dsp:sp modelId="{FA7DE9E7-528C-4BF0-9498-08735FCC4A07}">
      <dsp:nvSpPr>
        <dsp:cNvPr id="0" name=""/>
        <dsp:cNvSpPr/>
      </dsp:nvSpPr>
      <dsp:spPr>
        <a:xfrm>
          <a:off x="0" y="3089153"/>
          <a:ext cx="10442448" cy="814312"/>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55314E28-1F53-44EA-B53A-08A3FD59DF42}">
      <dsp:nvSpPr>
        <dsp:cNvPr id="0" name=""/>
        <dsp:cNvSpPr/>
      </dsp:nvSpPr>
      <dsp:spPr>
        <a:xfrm rot="10800000" flipV="1">
          <a:off x="27653" y="3170758"/>
          <a:ext cx="885222" cy="651102"/>
        </a:xfrm>
        <a:prstGeom prst="rect">
          <a:avLst/>
        </a:prstGeom>
        <a:blipFill>
          <a:blip xmlns:r="http://schemas.openxmlformats.org/officeDocument/2006/relationships" r:embed="rId7">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E720DE-C332-48FB-85FE-DF217B4D4E3F}">
      <dsp:nvSpPr>
        <dsp:cNvPr id="0" name=""/>
        <dsp:cNvSpPr/>
      </dsp:nvSpPr>
      <dsp:spPr>
        <a:xfrm>
          <a:off x="940530" y="3089153"/>
          <a:ext cx="9501917" cy="81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1" tIns="86181" rIns="86181" bIns="86181" numCol="1" spcCol="1270" anchor="ctr" anchorCtr="0">
          <a:noAutofit/>
        </a:bodyPr>
        <a:lstStyle/>
        <a:p>
          <a:pPr marL="0" lvl="0" indent="0" algn="l" defTabSz="977900">
            <a:lnSpc>
              <a:spcPct val="90000"/>
            </a:lnSpc>
            <a:spcBef>
              <a:spcPct val="0"/>
            </a:spcBef>
            <a:spcAft>
              <a:spcPct val="35000"/>
            </a:spcAft>
            <a:buNone/>
          </a:pPr>
          <a:r>
            <a:rPr lang="en-US" sz="2200" kern="1200" dirty="0"/>
            <a:t>How would you utilize this map? What purposes do you see it serving?</a:t>
          </a:r>
        </a:p>
      </dsp:txBody>
      <dsp:txXfrm>
        <a:off x="940530" y="3089153"/>
        <a:ext cx="9501917" cy="814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477DA-F769-49BE-837F-5E81B3674B3E}">
      <dsp:nvSpPr>
        <dsp:cNvPr id="0" name=""/>
        <dsp:cNvSpPr/>
      </dsp:nvSpPr>
      <dsp:spPr>
        <a:xfrm>
          <a:off x="0" y="17917"/>
          <a:ext cx="10442448" cy="814312"/>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4DDFC4CF-0253-4ED5-AF21-A4289C3301DE}">
      <dsp:nvSpPr>
        <dsp:cNvPr id="0" name=""/>
        <dsp:cNvSpPr/>
      </dsp:nvSpPr>
      <dsp:spPr>
        <a:xfrm>
          <a:off x="99015" y="352"/>
          <a:ext cx="742499" cy="849442"/>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8E0FD-2DC5-42BF-9BB5-9196046A0C00}">
      <dsp:nvSpPr>
        <dsp:cNvPr id="0" name=""/>
        <dsp:cNvSpPr/>
      </dsp:nvSpPr>
      <dsp:spPr>
        <a:xfrm>
          <a:off x="940530" y="17917"/>
          <a:ext cx="9501917" cy="81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1" tIns="86181" rIns="86181" bIns="86181" numCol="1" spcCol="1270" anchor="ctr" anchorCtr="0">
          <a:noAutofit/>
        </a:bodyPr>
        <a:lstStyle/>
        <a:p>
          <a:pPr marL="0" lvl="0" indent="0" algn="l" defTabSz="977900">
            <a:lnSpc>
              <a:spcPct val="90000"/>
            </a:lnSpc>
            <a:spcBef>
              <a:spcPct val="0"/>
            </a:spcBef>
            <a:spcAft>
              <a:spcPct val="35000"/>
            </a:spcAft>
            <a:buNone/>
          </a:pPr>
          <a:r>
            <a:rPr lang="en-US" sz="2200" kern="1200" dirty="0"/>
            <a:t>What are 2-3 things the map tells/shows you?</a:t>
          </a:r>
        </a:p>
      </dsp:txBody>
      <dsp:txXfrm>
        <a:off x="940530" y="17917"/>
        <a:ext cx="9501917" cy="814312"/>
      </dsp:txXfrm>
    </dsp:sp>
    <dsp:sp modelId="{C6256059-13EB-450D-8EF2-01317B8CF880}">
      <dsp:nvSpPr>
        <dsp:cNvPr id="0" name=""/>
        <dsp:cNvSpPr/>
      </dsp:nvSpPr>
      <dsp:spPr>
        <a:xfrm>
          <a:off x="0" y="1053373"/>
          <a:ext cx="10442448" cy="814312"/>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6E2F9DB8-5DC0-4C13-8E98-50359DB817A8}">
      <dsp:nvSpPr>
        <dsp:cNvPr id="0" name=""/>
        <dsp:cNvSpPr/>
      </dsp:nvSpPr>
      <dsp:spPr>
        <a:xfrm>
          <a:off x="85657" y="1060062"/>
          <a:ext cx="769215" cy="800933"/>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FAE00E-E031-47BF-9363-D1DA7534C38E}">
      <dsp:nvSpPr>
        <dsp:cNvPr id="0" name=""/>
        <dsp:cNvSpPr/>
      </dsp:nvSpPr>
      <dsp:spPr>
        <a:xfrm>
          <a:off x="940530" y="1053373"/>
          <a:ext cx="9501917" cy="81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1" tIns="86181" rIns="86181" bIns="86181" numCol="1" spcCol="1270" anchor="ctr" anchorCtr="0">
          <a:noAutofit/>
        </a:bodyPr>
        <a:lstStyle/>
        <a:p>
          <a:pPr marL="0" lvl="0" indent="0" algn="l" defTabSz="977900">
            <a:lnSpc>
              <a:spcPct val="90000"/>
            </a:lnSpc>
            <a:spcBef>
              <a:spcPct val="0"/>
            </a:spcBef>
            <a:spcAft>
              <a:spcPct val="35000"/>
            </a:spcAft>
            <a:buNone/>
          </a:pPr>
          <a:r>
            <a:rPr lang="en-US" sz="2200" kern="1200"/>
            <a:t>What is one question you have about the map?</a:t>
          </a:r>
        </a:p>
      </dsp:txBody>
      <dsp:txXfrm>
        <a:off x="940530" y="1053373"/>
        <a:ext cx="9501917" cy="814312"/>
      </dsp:txXfrm>
    </dsp:sp>
    <dsp:sp modelId="{AE6EB1A5-645F-4DD5-8A9C-301C21F082F4}">
      <dsp:nvSpPr>
        <dsp:cNvPr id="0" name=""/>
        <dsp:cNvSpPr/>
      </dsp:nvSpPr>
      <dsp:spPr>
        <a:xfrm>
          <a:off x="0" y="2071263"/>
          <a:ext cx="10442448" cy="814312"/>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880123F4-F01B-4D3D-A0DE-1B5BB60F87FC}">
      <dsp:nvSpPr>
        <dsp:cNvPr id="0" name=""/>
        <dsp:cNvSpPr/>
      </dsp:nvSpPr>
      <dsp:spPr>
        <a:xfrm>
          <a:off x="2252" y="2149122"/>
          <a:ext cx="936025" cy="658595"/>
        </a:xfrm>
        <a:prstGeom prst="rect">
          <a:avLst/>
        </a:prstGeom>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9000" b="-19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570D72-BA84-422C-8F51-596CF6F6EDAC}">
      <dsp:nvSpPr>
        <dsp:cNvPr id="0" name=""/>
        <dsp:cNvSpPr/>
      </dsp:nvSpPr>
      <dsp:spPr>
        <a:xfrm>
          <a:off x="940530" y="2071263"/>
          <a:ext cx="9501917" cy="81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1" tIns="86181" rIns="86181" bIns="86181" numCol="1" spcCol="1270" anchor="ctr" anchorCtr="0">
          <a:noAutofit/>
        </a:bodyPr>
        <a:lstStyle/>
        <a:p>
          <a:pPr marL="0" lvl="0" indent="0" algn="l" defTabSz="977900">
            <a:lnSpc>
              <a:spcPct val="90000"/>
            </a:lnSpc>
            <a:spcBef>
              <a:spcPct val="0"/>
            </a:spcBef>
            <a:spcAft>
              <a:spcPct val="35000"/>
            </a:spcAft>
            <a:buNone/>
          </a:pPr>
          <a:r>
            <a:rPr lang="en-US" sz="2200" kern="1200" dirty="0"/>
            <a:t>What information would you like to see in the map?</a:t>
          </a:r>
        </a:p>
      </dsp:txBody>
      <dsp:txXfrm>
        <a:off x="940530" y="2071263"/>
        <a:ext cx="9501917" cy="814312"/>
      </dsp:txXfrm>
    </dsp:sp>
    <dsp:sp modelId="{FA7DE9E7-528C-4BF0-9498-08735FCC4A07}">
      <dsp:nvSpPr>
        <dsp:cNvPr id="0" name=""/>
        <dsp:cNvSpPr/>
      </dsp:nvSpPr>
      <dsp:spPr>
        <a:xfrm>
          <a:off x="0" y="3089153"/>
          <a:ext cx="10442448" cy="814312"/>
        </a:xfrm>
        <a:prstGeom prst="roundRect">
          <a:avLst>
            <a:gd name="adj" fmla="val 10000"/>
          </a:avLst>
        </a:prstGeom>
        <a:solidFill>
          <a:schemeClr val="accent2"/>
        </a:solidFill>
        <a:ln>
          <a:noFill/>
        </a:ln>
        <a:effectLst/>
      </dsp:spPr>
      <dsp:style>
        <a:lnRef idx="0">
          <a:scrgbClr r="0" g="0" b="0"/>
        </a:lnRef>
        <a:fillRef idx="1">
          <a:scrgbClr r="0" g="0" b="0"/>
        </a:fillRef>
        <a:effectRef idx="0">
          <a:scrgbClr r="0" g="0" b="0"/>
        </a:effectRef>
        <a:fontRef idx="minor"/>
      </dsp:style>
    </dsp:sp>
    <dsp:sp modelId="{55314E28-1F53-44EA-B53A-08A3FD59DF42}">
      <dsp:nvSpPr>
        <dsp:cNvPr id="0" name=""/>
        <dsp:cNvSpPr/>
      </dsp:nvSpPr>
      <dsp:spPr>
        <a:xfrm rot="10800000" flipV="1">
          <a:off x="27653" y="3170758"/>
          <a:ext cx="885222" cy="651102"/>
        </a:xfrm>
        <a:prstGeom prst="rect">
          <a:avLst/>
        </a:prstGeom>
        <a:blipFill>
          <a:blip xmlns:r="http://schemas.openxmlformats.org/officeDocument/2006/relationships" r:embed="rId7">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E720DE-C332-48FB-85FE-DF217B4D4E3F}">
      <dsp:nvSpPr>
        <dsp:cNvPr id="0" name=""/>
        <dsp:cNvSpPr/>
      </dsp:nvSpPr>
      <dsp:spPr>
        <a:xfrm>
          <a:off x="940530" y="3089153"/>
          <a:ext cx="9501917" cy="814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1" tIns="86181" rIns="86181" bIns="86181" numCol="1" spcCol="1270" anchor="ctr" anchorCtr="0">
          <a:noAutofit/>
        </a:bodyPr>
        <a:lstStyle/>
        <a:p>
          <a:pPr marL="0" lvl="0" indent="0" algn="l" defTabSz="977900">
            <a:lnSpc>
              <a:spcPct val="90000"/>
            </a:lnSpc>
            <a:spcBef>
              <a:spcPct val="0"/>
            </a:spcBef>
            <a:spcAft>
              <a:spcPct val="35000"/>
            </a:spcAft>
            <a:buNone/>
          </a:pPr>
          <a:r>
            <a:rPr lang="en-US" sz="2200" kern="1200" dirty="0"/>
            <a:t>How would you utilize this map? What purposes do you see it serving?</a:t>
          </a:r>
        </a:p>
      </dsp:txBody>
      <dsp:txXfrm>
        <a:off x="940530" y="3089153"/>
        <a:ext cx="9501917" cy="81431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526F3-4671-4183-9C1E-98B447F4F86A}"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B908E-9232-4BBD-A121-7306786A4904}" type="slidenum">
              <a:rPr lang="en-US" smtClean="0"/>
              <a:t>‹#›</a:t>
            </a:fld>
            <a:endParaRPr lang="en-US"/>
          </a:p>
        </p:txBody>
      </p:sp>
    </p:spTree>
    <p:extLst>
      <p:ext uri="{BB962C8B-B14F-4D97-AF65-F5344CB8AC3E}">
        <p14:creationId xmlns:p14="http://schemas.microsoft.com/office/powerpoint/2010/main" val="195595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Pg 104</a:t>
            </a:r>
          </a:p>
        </p:txBody>
      </p:sp>
      <p:sp>
        <p:nvSpPr>
          <p:cNvPr id="4" name="Slide Number Placeholder 3"/>
          <p:cNvSpPr>
            <a:spLocks noGrp="1"/>
          </p:cNvSpPr>
          <p:nvPr>
            <p:ph type="sldNum" sz="quarter" idx="5"/>
          </p:nvPr>
        </p:nvSpPr>
        <p:spPr/>
        <p:txBody>
          <a:bodyPr/>
          <a:lstStyle/>
          <a:p>
            <a:fld id="{3F7B908E-9232-4BBD-A121-7306786A4904}" type="slidenum">
              <a:rPr lang="en-US" smtClean="0"/>
              <a:t>6</a:t>
            </a:fld>
            <a:endParaRPr lang="en-US"/>
          </a:p>
        </p:txBody>
      </p:sp>
    </p:spTree>
    <p:extLst>
      <p:ext uri="{BB962C8B-B14F-4D97-AF65-F5344CB8AC3E}">
        <p14:creationId xmlns:p14="http://schemas.microsoft.com/office/powerpoint/2010/main" val="97811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B908E-9232-4BBD-A121-7306786A4904}" type="slidenum">
              <a:rPr lang="en-US" smtClean="0"/>
              <a:t>32</a:t>
            </a:fld>
            <a:endParaRPr lang="en-US"/>
          </a:p>
        </p:txBody>
      </p:sp>
    </p:spTree>
    <p:extLst>
      <p:ext uri="{BB962C8B-B14F-4D97-AF65-F5344CB8AC3E}">
        <p14:creationId xmlns:p14="http://schemas.microsoft.com/office/powerpoint/2010/main" val="361520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160-162, 167</a:t>
            </a:r>
          </a:p>
        </p:txBody>
      </p:sp>
      <p:sp>
        <p:nvSpPr>
          <p:cNvPr id="4" name="Slide Number Placeholder 3"/>
          <p:cNvSpPr>
            <a:spLocks noGrp="1"/>
          </p:cNvSpPr>
          <p:nvPr>
            <p:ph type="sldNum" sz="quarter" idx="5"/>
          </p:nvPr>
        </p:nvSpPr>
        <p:spPr/>
        <p:txBody>
          <a:bodyPr/>
          <a:lstStyle/>
          <a:p>
            <a:fld id="{3F7B908E-9232-4BBD-A121-7306786A4904}" type="slidenum">
              <a:rPr lang="en-US" smtClean="0"/>
              <a:t>34</a:t>
            </a:fld>
            <a:endParaRPr lang="en-US"/>
          </a:p>
        </p:txBody>
      </p:sp>
    </p:spTree>
    <p:extLst>
      <p:ext uri="{BB962C8B-B14F-4D97-AF65-F5344CB8AC3E}">
        <p14:creationId xmlns:p14="http://schemas.microsoft.com/office/powerpoint/2010/main" val="332895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 3</a:t>
            </a:r>
          </a:p>
        </p:txBody>
      </p:sp>
      <p:sp>
        <p:nvSpPr>
          <p:cNvPr id="4" name="Slide Number Placeholder 3"/>
          <p:cNvSpPr>
            <a:spLocks noGrp="1"/>
          </p:cNvSpPr>
          <p:nvPr>
            <p:ph type="sldNum" sz="quarter" idx="5"/>
          </p:nvPr>
        </p:nvSpPr>
        <p:spPr/>
        <p:txBody>
          <a:bodyPr/>
          <a:lstStyle/>
          <a:p>
            <a:fld id="{3F7B908E-9232-4BBD-A121-7306786A4904}" type="slidenum">
              <a:rPr lang="en-US" smtClean="0"/>
              <a:t>39</a:t>
            </a:fld>
            <a:endParaRPr lang="en-US"/>
          </a:p>
        </p:txBody>
      </p:sp>
    </p:spTree>
    <p:extLst>
      <p:ext uri="{BB962C8B-B14F-4D97-AF65-F5344CB8AC3E}">
        <p14:creationId xmlns:p14="http://schemas.microsoft.com/office/powerpoint/2010/main" val="139594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 4 p100</a:t>
            </a:r>
          </a:p>
        </p:txBody>
      </p:sp>
      <p:sp>
        <p:nvSpPr>
          <p:cNvPr id="4" name="Slide Number Placeholder 3"/>
          <p:cNvSpPr>
            <a:spLocks noGrp="1"/>
          </p:cNvSpPr>
          <p:nvPr>
            <p:ph type="sldNum" sz="quarter" idx="5"/>
          </p:nvPr>
        </p:nvSpPr>
        <p:spPr/>
        <p:txBody>
          <a:bodyPr/>
          <a:lstStyle/>
          <a:p>
            <a:fld id="{3F7B908E-9232-4BBD-A121-7306786A4904}" type="slidenum">
              <a:rPr lang="en-US" smtClean="0"/>
              <a:t>7</a:t>
            </a:fld>
            <a:endParaRPr lang="en-US"/>
          </a:p>
        </p:txBody>
      </p:sp>
    </p:spTree>
    <p:extLst>
      <p:ext uri="{BB962C8B-B14F-4D97-AF65-F5344CB8AC3E}">
        <p14:creationId xmlns:p14="http://schemas.microsoft.com/office/powerpoint/2010/main" val="32142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 5 p 114, picture is p 117</a:t>
            </a:r>
          </a:p>
        </p:txBody>
      </p:sp>
      <p:sp>
        <p:nvSpPr>
          <p:cNvPr id="4" name="Slide Number Placeholder 3"/>
          <p:cNvSpPr>
            <a:spLocks noGrp="1"/>
          </p:cNvSpPr>
          <p:nvPr>
            <p:ph type="sldNum" sz="quarter" idx="5"/>
          </p:nvPr>
        </p:nvSpPr>
        <p:spPr/>
        <p:txBody>
          <a:bodyPr/>
          <a:lstStyle/>
          <a:p>
            <a:fld id="{3F7B908E-9232-4BBD-A121-7306786A4904}" type="slidenum">
              <a:rPr lang="en-US" smtClean="0"/>
              <a:t>8</a:t>
            </a:fld>
            <a:endParaRPr lang="en-US"/>
          </a:p>
        </p:txBody>
      </p:sp>
    </p:spTree>
    <p:extLst>
      <p:ext uri="{BB962C8B-B14F-4D97-AF65-F5344CB8AC3E}">
        <p14:creationId xmlns:p14="http://schemas.microsoft.com/office/powerpoint/2010/main" val="320692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 147-148</a:t>
            </a:r>
          </a:p>
        </p:txBody>
      </p:sp>
      <p:sp>
        <p:nvSpPr>
          <p:cNvPr id="4" name="Slide Number Placeholder 3"/>
          <p:cNvSpPr>
            <a:spLocks noGrp="1"/>
          </p:cNvSpPr>
          <p:nvPr>
            <p:ph type="sldNum" sz="quarter" idx="5"/>
          </p:nvPr>
        </p:nvSpPr>
        <p:spPr/>
        <p:txBody>
          <a:bodyPr/>
          <a:lstStyle/>
          <a:p>
            <a:fld id="{3F7B908E-9232-4BBD-A121-7306786A4904}" type="slidenum">
              <a:rPr lang="en-US" smtClean="0"/>
              <a:t>11</a:t>
            </a:fld>
            <a:endParaRPr lang="en-US"/>
          </a:p>
        </p:txBody>
      </p:sp>
    </p:spTree>
    <p:extLst>
      <p:ext uri="{BB962C8B-B14F-4D97-AF65-F5344CB8AC3E}">
        <p14:creationId xmlns:p14="http://schemas.microsoft.com/office/powerpoint/2010/main" val="416403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 6 p142, 182</a:t>
            </a:r>
          </a:p>
        </p:txBody>
      </p:sp>
      <p:sp>
        <p:nvSpPr>
          <p:cNvPr id="4" name="Slide Number Placeholder 3"/>
          <p:cNvSpPr>
            <a:spLocks noGrp="1"/>
          </p:cNvSpPr>
          <p:nvPr>
            <p:ph type="sldNum" sz="quarter" idx="5"/>
          </p:nvPr>
        </p:nvSpPr>
        <p:spPr/>
        <p:txBody>
          <a:bodyPr/>
          <a:lstStyle/>
          <a:p>
            <a:fld id="{3F7B908E-9232-4BBD-A121-7306786A4904}" type="slidenum">
              <a:rPr lang="en-US" smtClean="0"/>
              <a:t>12</a:t>
            </a:fld>
            <a:endParaRPr lang="en-US"/>
          </a:p>
        </p:txBody>
      </p:sp>
    </p:spTree>
    <p:extLst>
      <p:ext uri="{BB962C8B-B14F-4D97-AF65-F5344CB8AC3E}">
        <p14:creationId xmlns:p14="http://schemas.microsoft.com/office/powerpoint/2010/main" val="44498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160-162, 167</a:t>
            </a:r>
          </a:p>
        </p:txBody>
      </p:sp>
      <p:sp>
        <p:nvSpPr>
          <p:cNvPr id="4" name="Slide Number Placeholder 3"/>
          <p:cNvSpPr>
            <a:spLocks noGrp="1"/>
          </p:cNvSpPr>
          <p:nvPr>
            <p:ph type="sldNum" sz="quarter" idx="5"/>
          </p:nvPr>
        </p:nvSpPr>
        <p:spPr/>
        <p:txBody>
          <a:bodyPr/>
          <a:lstStyle/>
          <a:p>
            <a:fld id="{3F7B908E-9232-4BBD-A121-7306786A4904}" type="slidenum">
              <a:rPr lang="en-US" smtClean="0"/>
              <a:t>13</a:t>
            </a:fld>
            <a:endParaRPr lang="en-US"/>
          </a:p>
        </p:txBody>
      </p:sp>
    </p:spTree>
    <p:extLst>
      <p:ext uri="{BB962C8B-B14F-4D97-AF65-F5344CB8AC3E}">
        <p14:creationId xmlns:p14="http://schemas.microsoft.com/office/powerpoint/2010/main" val="405713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 5 p 114, picture is p 117</a:t>
            </a:r>
          </a:p>
        </p:txBody>
      </p:sp>
      <p:sp>
        <p:nvSpPr>
          <p:cNvPr id="4" name="Slide Number Placeholder 3"/>
          <p:cNvSpPr>
            <a:spLocks noGrp="1"/>
          </p:cNvSpPr>
          <p:nvPr>
            <p:ph type="sldNum" sz="quarter" idx="5"/>
          </p:nvPr>
        </p:nvSpPr>
        <p:spPr/>
        <p:txBody>
          <a:bodyPr/>
          <a:lstStyle/>
          <a:p>
            <a:fld id="{3F7B908E-9232-4BBD-A121-7306786A4904}" type="slidenum">
              <a:rPr lang="en-US" smtClean="0"/>
              <a:t>23</a:t>
            </a:fld>
            <a:endParaRPr lang="en-US"/>
          </a:p>
        </p:txBody>
      </p:sp>
    </p:spTree>
    <p:extLst>
      <p:ext uri="{BB962C8B-B14F-4D97-AF65-F5344CB8AC3E}">
        <p14:creationId xmlns:p14="http://schemas.microsoft.com/office/powerpoint/2010/main" val="108764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160-162, 167</a:t>
            </a:r>
          </a:p>
        </p:txBody>
      </p:sp>
      <p:sp>
        <p:nvSpPr>
          <p:cNvPr id="4" name="Slide Number Placeholder 3"/>
          <p:cNvSpPr>
            <a:spLocks noGrp="1"/>
          </p:cNvSpPr>
          <p:nvPr>
            <p:ph type="sldNum" sz="quarter" idx="5"/>
          </p:nvPr>
        </p:nvSpPr>
        <p:spPr/>
        <p:txBody>
          <a:bodyPr/>
          <a:lstStyle/>
          <a:p>
            <a:fld id="{3F7B908E-9232-4BBD-A121-7306786A4904}" type="slidenum">
              <a:rPr lang="en-US" smtClean="0"/>
              <a:t>24</a:t>
            </a:fld>
            <a:endParaRPr lang="en-US"/>
          </a:p>
        </p:txBody>
      </p:sp>
    </p:spTree>
    <p:extLst>
      <p:ext uri="{BB962C8B-B14F-4D97-AF65-F5344CB8AC3E}">
        <p14:creationId xmlns:p14="http://schemas.microsoft.com/office/powerpoint/2010/main" val="2653335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160-162, 167</a:t>
            </a:r>
          </a:p>
        </p:txBody>
      </p:sp>
      <p:sp>
        <p:nvSpPr>
          <p:cNvPr id="4" name="Slide Number Placeholder 3"/>
          <p:cNvSpPr>
            <a:spLocks noGrp="1"/>
          </p:cNvSpPr>
          <p:nvPr>
            <p:ph type="sldNum" sz="quarter" idx="5"/>
          </p:nvPr>
        </p:nvSpPr>
        <p:spPr/>
        <p:txBody>
          <a:bodyPr/>
          <a:lstStyle/>
          <a:p>
            <a:fld id="{3F7B908E-9232-4BBD-A121-7306786A4904}" type="slidenum">
              <a:rPr lang="en-US" smtClean="0"/>
              <a:t>29</a:t>
            </a:fld>
            <a:endParaRPr lang="en-US"/>
          </a:p>
        </p:txBody>
      </p:sp>
    </p:spTree>
    <p:extLst>
      <p:ext uri="{BB962C8B-B14F-4D97-AF65-F5344CB8AC3E}">
        <p14:creationId xmlns:p14="http://schemas.microsoft.com/office/powerpoint/2010/main" val="362369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807E39B8-A7CB-4B82-AC0C-44B99F546761}" type="datetimeFigureOut">
              <a:rPr lang="en-US" dirty="0"/>
              <a:t>4/16/2025</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3481407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01742F6F-0846-489A-A4BC-61B476BE2887}" type="datetimeFigureOut">
              <a:rPr lang="en-US" dirty="0"/>
              <a:t>4/16/2025</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37175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B229DF21-A340-467A-94AB-9502647BB771}" type="datetimeFigureOut">
              <a:rPr lang="en-US" dirty="0"/>
              <a:t>4/16/2025</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306714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FE7E3940-CA92-4FEE-A698-62CF7BC5AC36}" type="datetimeFigureOut">
              <a:rPr lang="en-US" dirty="0"/>
              <a:t>4/16/2025</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242950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1600">
                <a:solidFill>
                  <a:schemeClr val="tx1">
                    <a:tint val="82000"/>
                  </a:schemeClr>
                </a:solidFill>
              </a:defRPr>
            </a:lvl2pPr>
            <a:lvl3pPr marL="914400" indent="0">
              <a:buNone/>
              <a:defRPr sz="16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E33CD641-6C35-45D1-9313-2719E9EA8AD8}" type="datetimeFigureOut">
              <a:rPr lang="en-US" dirty="0"/>
              <a:t>4/16/2025</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161291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35301268-3A74-4110-8F08-063DFB8BB885}" type="datetimeFigureOut">
              <a:rPr lang="en-US" dirty="0"/>
              <a:t>4/16/2025</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159568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1400" b="1"/>
            </a:lvl2pPr>
            <a:lvl3pPr marL="914400" indent="0">
              <a:buNone/>
              <a:defRPr sz="1400" b="1"/>
            </a:lvl3pPr>
            <a:lvl4pPr marL="1371600" indent="0">
              <a:buNone/>
              <a:defRPr sz="1400" b="1"/>
            </a:lvl4pPr>
            <a:lvl5pPr marL="1828800" indent="0">
              <a:buNone/>
              <a:defRPr sz="14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en-US"/>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1400" b="1"/>
            </a:lvl2pPr>
            <a:lvl3pPr marL="914400" indent="0">
              <a:buNone/>
              <a:defRPr sz="1400" b="1"/>
            </a:lvl3pPr>
            <a:lvl4pPr marL="1371600" indent="0">
              <a:buNone/>
              <a:defRPr sz="1400" b="1"/>
            </a:lvl4pPr>
            <a:lvl5pPr marL="1828800" indent="0">
              <a:buNone/>
              <a:defRPr sz="14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BF91C1AF-C1FB-48A7-98B4-E595E63F6614}" type="datetimeFigureOut">
              <a:rPr lang="en-US" dirty="0"/>
              <a:t>4/16/2025</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265034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97144C44-5F8C-4BEA-BBCE-8694F126DC43}" type="datetimeFigureOut">
              <a:rPr lang="en-US" dirty="0"/>
              <a:t>4/16/2025</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356354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039E56F9-C8F2-4EF7-8042-704C94FF2795}" type="datetimeFigureOut">
              <a:rPr lang="en-US" dirty="0"/>
              <a:t>4/16/2025</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406542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4F6932DF-953D-44BD-83F8-5D8DA76EA12A}" type="datetimeFigureOut">
              <a:rPr lang="en-US" dirty="0"/>
              <a:t>4/16/2025</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117017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noChangeAspect="1"/>
          </p:cNvSpPr>
          <p:nvPr>
            <p:ph type="pic" idx="1"/>
          </p:nvPr>
        </p:nvSpPr>
        <p:spPr>
          <a:xfrm>
            <a:off x="5247408" y="919595"/>
            <a:ext cx="6107979" cy="501361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52F326D-65F4-4B2F-9A62-9E4BD9402C47}" type="datetimeFigureOut">
              <a:rPr lang="en-US" dirty="0"/>
              <a:t>4/16/2025</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5E4DE196-8A13-4FF7-A07E-102851959EAB}" type="slidenum">
              <a:rPr lang="en-US" dirty="0"/>
              <a:t>‹#›</a:t>
            </a:fld>
            <a:endParaRPr lang="en-US"/>
          </a:p>
        </p:txBody>
      </p:sp>
    </p:spTree>
    <p:extLst>
      <p:ext uri="{BB962C8B-B14F-4D97-AF65-F5344CB8AC3E}">
        <p14:creationId xmlns:p14="http://schemas.microsoft.com/office/powerpoint/2010/main" val="347046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F9B0CB28-85DB-480B-8C99-FD493ACC7120}" type="datetimeFigureOut">
              <a:rPr lang="en-US" dirty="0"/>
              <a:t>4/16/2025</a:t>
            </a:fld>
            <a:endParaRPr lang="en-US"/>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
              </a:t>
            </a:r>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5E4DE196-8A13-4FF7-A07E-102851959EAB}" type="slidenum">
              <a:rPr lang="en-US" dirty="0"/>
              <a:pPr/>
              <a:t>‹#›</a:t>
            </a:fld>
            <a:endParaRPr lang="en-US"/>
          </a:p>
        </p:txBody>
      </p:sp>
    </p:spTree>
    <p:extLst>
      <p:ext uri="{BB962C8B-B14F-4D97-AF65-F5344CB8AC3E}">
        <p14:creationId xmlns:p14="http://schemas.microsoft.com/office/powerpoint/2010/main" val="36240697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orient="horz" pos="3816">
          <p15:clr>
            <a:srgbClr val="F26B43"/>
          </p15:clr>
        </p15:guide>
        <p15:guide id="6" orient="horz" pos="1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hebluediamondgallery.com/wooden-tile/e/evidenc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he-generous-husband.com/2020/12/29/thoughts-on-limits-rethin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pr@unm.edu" TargetMode="External"/><Relationship Id="rId2" Type="http://schemas.openxmlformats.org/officeDocument/2006/relationships/hyperlink" Target="mailto:assess@unm.edu" TargetMode="Externa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hyperlink" Target="mailto:crowe8@unm.edu" TargetMode="External"/><Relationship Id="rId4" Type="http://schemas.openxmlformats.org/officeDocument/2006/relationships/hyperlink" Target="mailto:evarg@unm.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akpx.com/idea" TargetMode="External"/><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rapezidetana.com/2013/04/16/creatividad-resurrectiva-el-renacimiento-del-genero-epistolar-en-la-semana-de-la-creatividad-2-de-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eakpx.com/idea" TargetMode="External"/><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spanish-learn-speech-translation-375830/"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apr@unm.edu" TargetMode="External"/><Relationship Id="rId2" Type="http://schemas.openxmlformats.org/officeDocument/2006/relationships/hyperlink" Target="mailto:assess@unm.edu" TargetMode="External"/><Relationship Id="rId1" Type="http://schemas.openxmlformats.org/officeDocument/2006/relationships/slideLayout" Target="../slideLayouts/slideLayout2.xml"/><Relationship Id="rId5" Type="http://schemas.openxmlformats.org/officeDocument/2006/relationships/hyperlink" Target="mailto:crowe8@unm.edu" TargetMode="External"/><Relationship Id="rId4" Type="http://schemas.openxmlformats.org/officeDocument/2006/relationships/hyperlink" Target="mailto:evarg@unm.ed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thebluediamondgallery.com/tablet/c/curriculum.html"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6281-EE26-A567-8AB0-6CB4D5B9ED69}"/>
              </a:ext>
            </a:extLst>
          </p:cNvPr>
          <p:cNvSpPr>
            <a:spLocks noGrp="1"/>
          </p:cNvSpPr>
          <p:nvPr>
            <p:ph type="ctrTitle"/>
          </p:nvPr>
        </p:nvSpPr>
        <p:spPr>
          <a:xfrm>
            <a:off x="1524000" y="1054578"/>
            <a:ext cx="9144000" cy="2209393"/>
          </a:xfrm>
        </p:spPr>
        <p:txBody>
          <a:bodyPr/>
          <a:lstStyle/>
          <a:p>
            <a:r>
              <a:rPr lang="en-US" sz="4400" dirty="0">
                <a:solidFill>
                  <a:schemeClr val="accent5">
                    <a:lumMod val="76000"/>
                  </a:schemeClr>
                </a:solidFill>
              </a:rPr>
              <a:t> </a:t>
            </a:r>
            <a:br>
              <a:rPr lang="en-US" sz="4400" dirty="0">
                <a:solidFill>
                  <a:schemeClr val="accent5">
                    <a:lumMod val="76000"/>
                  </a:schemeClr>
                </a:solidFill>
              </a:rPr>
            </a:br>
            <a:r>
              <a:rPr lang="en-US" sz="4400" dirty="0">
                <a:solidFill>
                  <a:schemeClr val="accent5">
                    <a:lumMod val="76000"/>
                  </a:schemeClr>
                </a:solidFill>
              </a:rPr>
              <a:t>Curriculum </a:t>
            </a:r>
            <a:r>
              <a:rPr lang="en-US" sz="4400">
                <a:solidFill>
                  <a:schemeClr val="accent5">
                    <a:lumMod val="76000"/>
                  </a:schemeClr>
                </a:solidFill>
              </a:rPr>
              <a:t>Mapping Overview</a:t>
            </a:r>
            <a:endParaRPr lang="en-US" sz="4400" dirty="0">
              <a:solidFill>
                <a:schemeClr val="accent5">
                  <a:lumMod val="76000"/>
                </a:schemeClr>
              </a:solidFill>
            </a:endParaRPr>
          </a:p>
        </p:txBody>
      </p:sp>
      <p:sp>
        <p:nvSpPr>
          <p:cNvPr id="3" name="Subtitle 2">
            <a:extLst>
              <a:ext uri="{FF2B5EF4-FFF2-40B4-BE49-F238E27FC236}">
                <a16:creationId xmlns:a16="http://schemas.microsoft.com/office/drawing/2014/main" id="{974C5BD9-5C52-A882-D415-7C3163694681}"/>
              </a:ext>
            </a:extLst>
          </p:cNvPr>
          <p:cNvSpPr>
            <a:spLocks noGrp="1"/>
          </p:cNvSpPr>
          <p:nvPr>
            <p:ph type="subTitle" idx="1"/>
          </p:nvPr>
        </p:nvSpPr>
        <p:spPr>
          <a:xfrm>
            <a:off x="1524000" y="3930541"/>
            <a:ext cx="9144000" cy="1066890"/>
          </a:xfrm>
        </p:spPr>
        <p:txBody>
          <a:bodyPr vert="horz" lIns="91440" tIns="45720" rIns="91440" bIns="45720" rtlCol="0" anchor="t">
            <a:noAutofit/>
          </a:bodyPr>
          <a:lstStyle/>
          <a:p>
            <a:r>
              <a:rPr lang="en-US" sz="2000" dirty="0">
                <a:solidFill>
                  <a:schemeClr val="accent5">
                    <a:lumMod val="76000"/>
                  </a:schemeClr>
                </a:solidFill>
              </a:rPr>
              <a:t>Adapted from </a:t>
            </a:r>
            <a:r>
              <a:rPr lang="en-US" sz="2000" i="1" dirty="0">
                <a:solidFill>
                  <a:schemeClr val="accent5">
                    <a:lumMod val="76000"/>
                  </a:schemeClr>
                </a:solidFill>
              </a:rPr>
              <a:t>A Guide to Curriculum Mapping: Creating a Collaborate, Transformative, and Learner-Centered Curriculum</a:t>
            </a:r>
          </a:p>
          <a:p>
            <a:r>
              <a:rPr lang="en-US" sz="2000" dirty="0">
                <a:solidFill>
                  <a:schemeClr val="accent5">
                    <a:lumMod val="76000"/>
                  </a:schemeClr>
                </a:solidFill>
              </a:rPr>
              <a:t>Authors: Jennifer M. Harrison &amp; Vickie Rey Williams</a:t>
            </a:r>
          </a:p>
        </p:txBody>
      </p:sp>
    </p:spTree>
    <p:extLst>
      <p:ext uri="{BB962C8B-B14F-4D97-AF65-F5344CB8AC3E}">
        <p14:creationId xmlns:p14="http://schemas.microsoft.com/office/powerpoint/2010/main" val="15690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16BB-357C-52DB-A1C4-4C55378168DC}"/>
              </a:ext>
            </a:extLst>
          </p:cNvPr>
          <p:cNvSpPr>
            <a:spLocks noGrp="1"/>
          </p:cNvSpPr>
          <p:nvPr>
            <p:ph type="title"/>
          </p:nvPr>
        </p:nvSpPr>
        <p:spPr>
          <a:xfrm>
            <a:off x="877824" y="588245"/>
            <a:ext cx="10443068" cy="1265928"/>
          </a:xfrm>
          <a:solidFill>
            <a:schemeClr val="accent4"/>
          </a:solidFill>
        </p:spPr>
        <p:txBody>
          <a:bodyPr/>
          <a:lstStyle/>
          <a:p>
            <a:r>
              <a:rPr lang="en-US" dirty="0"/>
              <a:t>     Curriculum map questions for undergraduate                   	  	degree/programs from CAS</a:t>
            </a:r>
          </a:p>
        </p:txBody>
      </p:sp>
      <p:sp>
        <p:nvSpPr>
          <p:cNvPr id="3" name="Content Placeholder 2">
            <a:extLst>
              <a:ext uri="{FF2B5EF4-FFF2-40B4-BE49-F238E27FC236}">
                <a16:creationId xmlns:a16="http://schemas.microsoft.com/office/drawing/2014/main" id="{1B604A67-8AC5-84E4-445C-BC03F3EDA9B7}"/>
              </a:ext>
            </a:extLst>
          </p:cNvPr>
          <p:cNvSpPr>
            <a:spLocks noGrp="1"/>
          </p:cNvSpPr>
          <p:nvPr>
            <p:ph idx="1"/>
          </p:nvPr>
        </p:nvSpPr>
        <p:spPr/>
        <p:txBody>
          <a:bodyPr vert="horz" lIns="91440" tIns="45720" rIns="91440" bIns="45720" rtlCol="0" anchor="t">
            <a:normAutofit/>
          </a:bodyPr>
          <a:lstStyle/>
          <a:p>
            <a:pPr marL="0" indent="0">
              <a:buNone/>
            </a:pPr>
            <a:r>
              <a:rPr lang="en-US" sz="2000" b="1" dirty="0">
                <a:ea typeface="+mn-lt"/>
                <a:cs typeface="+mn-lt"/>
              </a:rPr>
              <a:t>When proposing a </a:t>
            </a:r>
            <a:r>
              <a:rPr lang="en-US" sz="2000" b="1" u="sng" dirty="0">
                <a:ea typeface="+mn-lt"/>
                <a:cs typeface="+mn-lt"/>
              </a:rPr>
              <a:t>new</a:t>
            </a:r>
            <a:r>
              <a:rPr lang="en-US" sz="2000" b="1" dirty="0">
                <a:ea typeface="+mn-lt"/>
                <a:cs typeface="+mn-lt"/>
              </a:rPr>
              <a:t> course in your UG curriculum, please answer the following questions:</a:t>
            </a:r>
            <a:endParaRPr lang="en-US" sz="2000" b="1" dirty="0"/>
          </a:p>
          <a:p>
            <a:pPr marL="0" indent="0">
              <a:buNone/>
            </a:pPr>
            <a:r>
              <a:rPr lang="en-US" sz="2000" dirty="0">
                <a:ea typeface="+mn-lt"/>
                <a:cs typeface="+mn-lt"/>
              </a:rPr>
              <a:t>1. Based on the info outlined above in the table, how many </a:t>
            </a:r>
            <a:r>
              <a:rPr lang="en-US" sz="2000" u="sng" dirty="0">
                <a:ea typeface="+mn-lt"/>
                <a:cs typeface="+mn-lt"/>
              </a:rPr>
              <a:t>Degree/Program</a:t>
            </a:r>
            <a:r>
              <a:rPr lang="en-US" sz="2000" dirty="0">
                <a:ea typeface="+mn-lt"/>
                <a:cs typeface="+mn-lt"/>
              </a:rPr>
              <a:t> SLO(s) and Goal(s) the proposed course will be contributing to? Please identify such Degree/Program SLO(s) in your response.  Example of response: “Proposed course will be related to Degree Program SLOs A.1 and C.2 (Goals A and C)”</a:t>
            </a:r>
            <a:endParaRPr lang="en-US" sz="2000" dirty="0"/>
          </a:p>
          <a:p>
            <a:pPr marL="0" indent="0">
              <a:buNone/>
            </a:pPr>
            <a:r>
              <a:rPr lang="en-US" sz="2000" dirty="0">
                <a:ea typeface="+mn-lt"/>
                <a:cs typeface="+mn-lt"/>
              </a:rPr>
              <a:t>2. How does the proposed course contribute to your UG Degree SLOs and Goals? Please identify at least ONE student artifact/assignment that is directly aligned to such SLO(s) identified above. Example of response: “Proposed course will include an individual paper that focuses on SLO A.1” </a:t>
            </a:r>
            <a:endParaRPr lang="en-US" dirty="0"/>
          </a:p>
          <a:p>
            <a:pPr>
              <a:buFont typeface="Arial"/>
              <a:buChar char="•"/>
            </a:pPr>
            <a:endParaRPr lang="en-US" dirty="0"/>
          </a:p>
        </p:txBody>
      </p:sp>
      <p:sp>
        <p:nvSpPr>
          <p:cNvPr id="4" name="Date Placeholder 3">
            <a:extLst>
              <a:ext uri="{FF2B5EF4-FFF2-40B4-BE49-F238E27FC236}">
                <a16:creationId xmlns:a16="http://schemas.microsoft.com/office/drawing/2014/main" id="{73D4C498-8A02-F207-5CD2-3C94607C2923}"/>
              </a:ext>
            </a:extLst>
          </p:cNvPr>
          <p:cNvSpPr>
            <a:spLocks noGrp="1"/>
          </p:cNvSpPr>
          <p:nvPr>
            <p:ph type="dt" sz="half" idx="10"/>
          </p:nvPr>
        </p:nvSpPr>
        <p:spPr/>
        <p:txBody>
          <a:bodyPr/>
          <a:lstStyle/>
          <a:p>
            <a:fld id="{862DE3EA-D284-4C1E-80BD-8373CE29A4CC}" type="datetime1">
              <a:rPr lang="en-US"/>
              <a:t>4/16/2025</a:t>
            </a:fld>
            <a:endParaRPr lang="en-US"/>
          </a:p>
        </p:txBody>
      </p:sp>
      <p:sp>
        <p:nvSpPr>
          <p:cNvPr id="5" name="Footer Placeholder 4">
            <a:extLst>
              <a:ext uri="{FF2B5EF4-FFF2-40B4-BE49-F238E27FC236}">
                <a16:creationId xmlns:a16="http://schemas.microsoft.com/office/drawing/2014/main" id="{B5F3AC09-2082-5905-27EB-B7485BF6EB4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6AEA998-7F98-C0F7-CFF8-AD49F90234F2}"/>
              </a:ext>
            </a:extLst>
          </p:cNvPr>
          <p:cNvSpPr>
            <a:spLocks noGrp="1"/>
          </p:cNvSpPr>
          <p:nvPr>
            <p:ph type="sldNum" sz="quarter" idx="12"/>
          </p:nvPr>
        </p:nvSpPr>
        <p:spPr/>
        <p:txBody>
          <a:bodyPr/>
          <a:lstStyle/>
          <a:p>
            <a:fld id="{5E4DE196-8A13-4FF7-A07E-102851959EAB}" type="slidenum">
              <a:rPr lang="en-US" dirty="0"/>
              <a:t>10</a:t>
            </a:fld>
            <a:endParaRPr lang="en-US"/>
          </a:p>
        </p:txBody>
      </p:sp>
      <p:pic>
        <p:nvPicPr>
          <p:cNvPr id="10" name="Graphic 9" descr="Questions">
            <a:extLst>
              <a:ext uri="{FF2B5EF4-FFF2-40B4-BE49-F238E27FC236}">
                <a16:creationId xmlns:a16="http://schemas.microsoft.com/office/drawing/2014/main" id="{E61D4EEF-3B88-4293-AC17-A07C4B79DE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1335" y="597508"/>
            <a:ext cx="1429819" cy="1256665"/>
          </a:xfrm>
          <a:prstGeom prst="rect">
            <a:avLst/>
          </a:prstGeom>
        </p:spPr>
      </p:pic>
    </p:spTree>
    <p:extLst>
      <p:ext uri="{BB962C8B-B14F-4D97-AF65-F5344CB8AC3E}">
        <p14:creationId xmlns:p14="http://schemas.microsoft.com/office/powerpoint/2010/main" val="131248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94D-F043-5A51-C4E7-69107B7A4D62}"/>
              </a:ext>
            </a:extLst>
          </p:cNvPr>
          <p:cNvSpPr>
            <a:spLocks noGrp="1"/>
          </p:cNvSpPr>
          <p:nvPr>
            <p:ph type="title"/>
          </p:nvPr>
        </p:nvSpPr>
        <p:spPr/>
        <p:txBody>
          <a:bodyPr>
            <a:normAutofit/>
          </a:bodyPr>
          <a:lstStyle/>
          <a:p>
            <a:r>
              <a:rPr lang="en-US" sz="3600" dirty="0"/>
              <a:t>Before closing the loop</a:t>
            </a:r>
          </a:p>
        </p:txBody>
      </p:sp>
      <p:sp>
        <p:nvSpPr>
          <p:cNvPr id="3" name="Content Placeholder 2">
            <a:extLst>
              <a:ext uri="{FF2B5EF4-FFF2-40B4-BE49-F238E27FC236}">
                <a16:creationId xmlns:a16="http://schemas.microsoft.com/office/drawing/2014/main" id="{73B6B228-EA21-1368-2D0B-25C20F951987}"/>
              </a:ext>
            </a:extLst>
          </p:cNvPr>
          <p:cNvSpPr>
            <a:spLocks noGrp="1"/>
          </p:cNvSpPr>
          <p:nvPr>
            <p:ph idx="1"/>
          </p:nvPr>
        </p:nvSpPr>
        <p:spPr>
          <a:solidFill>
            <a:schemeClr val="accent6">
              <a:lumMod val="20000"/>
              <a:lumOff val="80000"/>
            </a:schemeClr>
          </a:solidFill>
        </p:spPr>
        <p:txBody>
          <a:bodyPr vert="horz" lIns="91440" tIns="45720" rIns="91440" bIns="45720" rtlCol="0" anchor="t">
            <a:normAutofit/>
          </a:bodyPr>
          <a:lstStyle/>
          <a:p>
            <a:pPr>
              <a:buFont typeface="Wingdings" panose="05000000000000000000" pitchFamily="2" charset="2"/>
              <a:buChar char="§"/>
            </a:pPr>
            <a:r>
              <a:rPr lang="en-US" sz="2400" b="1" dirty="0"/>
              <a:t>Identify signature assignments</a:t>
            </a:r>
          </a:p>
          <a:p>
            <a:pPr lvl="1">
              <a:buFont typeface="Wingdings" panose="05000000000000000000" pitchFamily="2" charset="2"/>
              <a:buChar char="§"/>
            </a:pPr>
            <a:r>
              <a:rPr lang="en-US" sz="2000" dirty="0"/>
              <a:t>Assignments that challenge students to integrate multiple outcomes</a:t>
            </a:r>
          </a:p>
          <a:p>
            <a:pPr>
              <a:buFont typeface="Wingdings" panose="05000000000000000000" pitchFamily="2" charset="2"/>
              <a:buChar char="§"/>
            </a:pPr>
            <a:r>
              <a:rPr lang="en-US" sz="2400" b="1" dirty="0"/>
              <a:t>Create direct measure tools</a:t>
            </a:r>
          </a:p>
          <a:p>
            <a:pPr lvl="1">
              <a:buFont typeface="Wingdings" panose="05000000000000000000" pitchFamily="2" charset="2"/>
              <a:buChar char="§"/>
            </a:pPr>
            <a:r>
              <a:rPr lang="en-US" sz="2000" dirty="0"/>
              <a:t>Articulate how student learning evidence demonstrates outcomes</a:t>
            </a:r>
          </a:p>
          <a:p>
            <a:pPr lvl="1">
              <a:buFont typeface="Wingdings" panose="05000000000000000000" pitchFamily="2" charset="2"/>
              <a:buChar char="§"/>
            </a:pPr>
            <a:r>
              <a:rPr lang="en-US" sz="2000" dirty="0"/>
              <a:t>Use data on individual and collective learning</a:t>
            </a:r>
          </a:p>
          <a:p>
            <a:pPr>
              <a:buFont typeface="Wingdings" panose="05000000000000000000" pitchFamily="2" charset="2"/>
              <a:buChar char="§"/>
            </a:pPr>
            <a:r>
              <a:rPr lang="en-US" sz="2400" b="1" dirty="0"/>
              <a:t>Align learning evidence</a:t>
            </a:r>
          </a:p>
          <a:p>
            <a:pPr lvl="1">
              <a:buFont typeface="Wingdings" panose="05000000000000000000" pitchFamily="2" charset="2"/>
              <a:buChar char="§"/>
            </a:pPr>
            <a:r>
              <a:rPr lang="en-US" sz="2000" dirty="0"/>
              <a:t>Draw a line between evidence and outcome</a:t>
            </a:r>
          </a:p>
          <a:p>
            <a:pPr>
              <a:buFont typeface="Wingdings" panose="05000000000000000000" pitchFamily="2" charset="2"/>
              <a:buChar char="§"/>
            </a:pPr>
            <a:endParaRPr lang="en-US" sz="2000" dirty="0"/>
          </a:p>
        </p:txBody>
      </p:sp>
      <p:sp>
        <p:nvSpPr>
          <p:cNvPr id="4" name="TextBox 3">
            <a:extLst>
              <a:ext uri="{FF2B5EF4-FFF2-40B4-BE49-F238E27FC236}">
                <a16:creationId xmlns:a16="http://schemas.microsoft.com/office/drawing/2014/main" id="{D9FFF902-208F-8A94-A961-BD8DF094E0CF}"/>
              </a:ext>
            </a:extLst>
          </p:cNvPr>
          <p:cNvSpPr txBox="1"/>
          <p:nvPr/>
        </p:nvSpPr>
        <p:spPr>
          <a:xfrm>
            <a:off x="6764215" y="6076340"/>
            <a:ext cx="5298831" cy="523220"/>
          </a:xfrm>
          <a:prstGeom prst="rect">
            <a:avLst/>
          </a:prstGeom>
          <a:noFill/>
        </p:spPr>
        <p:txBody>
          <a:bodyPr wrap="square" lIns="91440" tIns="45720" rIns="91440" bIns="45720" rtlCol="0" anchor="t">
            <a:spAutoFit/>
          </a:bodyPr>
          <a:lstStyle/>
          <a:p>
            <a:pPr algn="r"/>
            <a:r>
              <a:rPr lang="en-US" sz="1400"/>
              <a:t>Chapter 6, pg. 147-148: </a:t>
            </a:r>
          </a:p>
          <a:p>
            <a:pPr algn="r"/>
            <a:r>
              <a:rPr lang="en-US" sz="1400"/>
              <a:t>Using Curriculum Mapping to Close the Loop</a:t>
            </a:r>
          </a:p>
        </p:txBody>
      </p:sp>
      <p:pic>
        <p:nvPicPr>
          <p:cNvPr id="8" name="Picture 7" descr="A group of wooden letters on a wood surface&#10;&#10;Description automatically generated">
            <a:extLst>
              <a:ext uri="{FF2B5EF4-FFF2-40B4-BE49-F238E27FC236}">
                <a16:creationId xmlns:a16="http://schemas.microsoft.com/office/drawing/2014/main" id="{9A0C2E62-9195-2CCD-F33B-CCFE91AC9E2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22488" y="431983"/>
            <a:ext cx="2970836" cy="2841723"/>
          </a:xfrm>
          <a:prstGeom prst="rect">
            <a:avLst/>
          </a:prstGeom>
        </p:spPr>
      </p:pic>
    </p:spTree>
    <p:extLst>
      <p:ext uri="{BB962C8B-B14F-4D97-AF65-F5344CB8AC3E}">
        <p14:creationId xmlns:p14="http://schemas.microsoft.com/office/powerpoint/2010/main" val="164700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998B-F58C-0C09-B3C2-688BBC8106E1}"/>
              </a:ext>
            </a:extLst>
          </p:cNvPr>
          <p:cNvSpPr>
            <a:spLocks noGrp="1"/>
          </p:cNvSpPr>
          <p:nvPr>
            <p:ph type="title"/>
          </p:nvPr>
        </p:nvSpPr>
        <p:spPr>
          <a:xfrm>
            <a:off x="839788" y="807868"/>
            <a:ext cx="3640713" cy="1872094"/>
          </a:xfrm>
        </p:spPr>
        <p:txBody>
          <a:bodyPr vert="horz" lIns="91440" tIns="45720" rIns="91440" bIns="45720" rtlCol="0" anchor="t">
            <a:normAutofit/>
          </a:bodyPr>
          <a:lstStyle/>
          <a:p>
            <a:r>
              <a:rPr lang="en-US" sz="5400" dirty="0"/>
              <a:t>Closing </a:t>
            </a:r>
            <a:br>
              <a:rPr lang="en-US" sz="5400" dirty="0"/>
            </a:br>
            <a:r>
              <a:rPr lang="en-US" sz="5400" dirty="0"/>
              <a:t>the loop</a:t>
            </a:r>
          </a:p>
        </p:txBody>
      </p:sp>
      <p:sp>
        <p:nvSpPr>
          <p:cNvPr id="3" name="Content Placeholder 2">
            <a:extLst>
              <a:ext uri="{FF2B5EF4-FFF2-40B4-BE49-F238E27FC236}">
                <a16:creationId xmlns:a16="http://schemas.microsoft.com/office/drawing/2014/main" id="{4EE6B32B-7161-DEAA-6986-777788FC1ECB}"/>
              </a:ext>
            </a:extLst>
          </p:cNvPr>
          <p:cNvSpPr>
            <a:spLocks noGrp="1"/>
          </p:cNvSpPr>
          <p:nvPr>
            <p:ph idx="1"/>
          </p:nvPr>
        </p:nvSpPr>
        <p:spPr/>
        <p:txBody>
          <a:bodyPr vert="horz" lIns="91440" tIns="45720" rIns="91440" bIns="45720" rtlCol="0" anchor="t">
            <a:noAutofit/>
          </a:bodyPr>
          <a:lstStyle/>
          <a:p>
            <a:pPr>
              <a:buFont typeface="Wingdings" panose="05000000000000000000" pitchFamily="2" charset="2"/>
              <a:buChar char="§"/>
            </a:pPr>
            <a:r>
              <a:rPr lang="en-US" sz="1800"/>
              <a:t>Curriculum mapping makes closing the loop more effective</a:t>
            </a:r>
          </a:p>
          <a:p>
            <a:pPr lvl="1">
              <a:buFont typeface="Wingdings" panose="05000000000000000000" pitchFamily="2" charset="2"/>
              <a:buChar char="§"/>
            </a:pPr>
            <a:r>
              <a:rPr lang="en-US" sz="1800"/>
              <a:t>Contextualizes and connects interventions on closing the loop</a:t>
            </a:r>
          </a:p>
          <a:p>
            <a:pPr>
              <a:buFont typeface="Wingdings" panose="05000000000000000000" pitchFamily="2" charset="2"/>
              <a:buChar char="§"/>
            </a:pPr>
            <a:r>
              <a:rPr lang="en-US" sz="2000"/>
              <a:t>Bridges outcomes data to analytics data, leading to more nuanced interventions on closing the loop</a:t>
            </a:r>
          </a:p>
        </p:txBody>
      </p:sp>
      <p:sp>
        <p:nvSpPr>
          <p:cNvPr id="4" name="Text Placeholder 3">
            <a:extLst>
              <a:ext uri="{FF2B5EF4-FFF2-40B4-BE49-F238E27FC236}">
                <a16:creationId xmlns:a16="http://schemas.microsoft.com/office/drawing/2014/main" id="{292B6025-EEB5-3C2E-6490-B3656ADC0552}"/>
              </a:ext>
            </a:extLst>
          </p:cNvPr>
          <p:cNvSpPr>
            <a:spLocks noGrp="1"/>
          </p:cNvSpPr>
          <p:nvPr>
            <p:ph type="body" sz="half" idx="2"/>
          </p:nvPr>
        </p:nvSpPr>
        <p:spPr>
          <a:xfrm>
            <a:off x="839788" y="2566736"/>
            <a:ext cx="3640713" cy="3302252"/>
          </a:xfrm>
        </p:spPr>
        <p:txBody>
          <a:bodyPr vert="horz" lIns="91440" tIns="45720" rIns="91440" bIns="45720" rtlCol="0" anchor="t">
            <a:noAutofit/>
          </a:bodyPr>
          <a:lstStyle/>
          <a:p>
            <a:pPr marL="285750" indent="-285750">
              <a:buFont typeface="Wingdings" panose="020B0604020202020204" pitchFamily="34" charset="0"/>
              <a:buChar char="§"/>
            </a:pPr>
            <a:r>
              <a:rPr lang="en-US" sz="1900"/>
              <a:t>Curriculum mapping makes closing the loop more effective​</a:t>
            </a:r>
          </a:p>
          <a:p>
            <a:pPr marL="285750" indent="-285750">
              <a:buFont typeface="Wingdings" panose="020B0604020202020204" pitchFamily="34" charset="0"/>
              <a:buChar char="§"/>
            </a:pPr>
            <a:r>
              <a:rPr lang="en-US" sz="1900"/>
              <a:t>Contextualizes and connects interventions on closing the loop​</a:t>
            </a:r>
          </a:p>
          <a:p>
            <a:pPr marL="285750" indent="-285750">
              <a:buFont typeface="Wingdings" panose="020B0604020202020204" pitchFamily="34" charset="0"/>
              <a:buChar char="§"/>
            </a:pPr>
            <a:r>
              <a:rPr lang="en-US" sz="1900"/>
              <a:t>Bridges outcomes data to analytics data, leading to more nuanced interventions on closing the loop​</a:t>
            </a:r>
          </a:p>
        </p:txBody>
      </p:sp>
      <p:pic>
        <p:nvPicPr>
          <p:cNvPr id="5" name="Picture 4" descr="A diagram of a learning cycle&#10;&#10;Description automatically generated">
            <a:extLst>
              <a:ext uri="{FF2B5EF4-FFF2-40B4-BE49-F238E27FC236}">
                <a16:creationId xmlns:a16="http://schemas.microsoft.com/office/drawing/2014/main" id="{F5D14E87-E6AA-C90E-4214-ACB341F5B669}"/>
              </a:ext>
            </a:extLst>
          </p:cNvPr>
          <p:cNvPicPr>
            <a:picLocks noChangeAspect="1"/>
          </p:cNvPicPr>
          <p:nvPr/>
        </p:nvPicPr>
        <p:blipFill rotWithShape="1">
          <a:blip r:embed="rId3"/>
          <a:srcRect l="6686" r="5699"/>
          <a:stretch/>
        </p:blipFill>
        <p:spPr>
          <a:xfrm>
            <a:off x="4829367" y="708670"/>
            <a:ext cx="7129475" cy="5251501"/>
          </a:xfrm>
          <a:prstGeom prst="rect">
            <a:avLst/>
          </a:prstGeom>
        </p:spPr>
      </p:pic>
      <p:sp>
        <p:nvSpPr>
          <p:cNvPr id="6" name="TextBox 5">
            <a:extLst>
              <a:ext uri="{FF2B5EF4-FFF2-40B4-BE49-F238E27FC236}">
                <a16:creationId xmlns:a16="http://schemas.microsoft.com/office/drawing/2014/main" id="{87F4E18A-B311-F479-C057-B85B9D9CA9BF}"/>
              </a:ext>
            </a:extLst>
          </p:cNvPr>
          <p:cNvSpPr txBox="1"/>
          <p:nvPr/>
        </p:nvSpPr>
        <p:spPr>
          <a:xfrm>
            <a:off x="6764215" y="6076340"/>
            <a:ext cx="5298831" cy="523220"/>
          </a:xfrm>
          <a:prstGeom prst="rect">
            <a:avLst/>
          </a:prstGeom>
          <a:noFill/>
        </p:spPr>
        <p:txBody>
          <a:bodyPr wrap="square" lIns="91440" tIns="45720" rIns="91440" bIns="45720" rtlCol="0" anchor="t">
            <a:spAutoFit/>
          </a:bodyPr>
          <a:lstStyle/>
          <a:p>
            <a:pPr algn="r"/>
            <a:r>
              <a:rPr lang="en-US" sz="1400"/>
              <a:t>Chapter 6, pg. 142, 145, 182: </a:t>
            </a:r>
          </a:p>
          <a:p>
            <a:pPr algn="r"/>
            <a:r>
              <a:rPr lang="en-US" sz="1400"/>
              <a:t>Using Curriculum Mapping to Close the Loop</a:t>
            </a:r>
          </a:p>
        </p:txBody>
      </p:sp>
    </p:spTree>
    <p:extLst>
      <p:ext uri="{BB962C8B-B14F-4D97-AF65-F5344CB8AC3E}">
        <p14:creationId xmlns:p14="http://schemas.microsoft.com/office/powerpoint/2010/main" val="189914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B8C0-37A7-DEAA-AD20-45333A35156B}"/>
              </a:ext>
            </a:extLst>
          </p:cNvPr>
          <p:cNvSpPr>
            <a:spLocks noGrp="1"/>
          </p:cNvSpPr>
          <p:nvPr>
            <p:ph type="title"/>
          </p:nvPr>
        </p:nvSpPr>
        <p:spPr>
          <a:xfrm>
            <a:off x="881492" y="228321"/>
            <a:ext cx="10449784" cy="1265928"/>
          </a:xfrm>
        </p:spPr>
        <p:txBody>
          <a:bodyPr>
            <a:normAutofit/>
          </a:bodyPr>
          <a:lstStyle/>
          <a:p>
            <a:r>
              <a:rPr lang="en-US" sz="4000" dirty="0"/>
              <a:t>After closing the loop</a:t>
            </a:r>
          </a:p>
        </p:txBody>
      </p:sp>
      <p:sp>
        <p:nvSpPr>
          <p:cNvPr id="3" name="Content Placeholder 2">
            <a:extLst>
              <a:ext uri="{FF2B5EF4-FFF2-40B4-BE49-F238E27FC236}">
                <a16:creationId xmlns:a16="http://schemas.microsoft.com/office/drawing/2014/main" id="{5DCCC027-358D-FE4A-FB96-CEEEB5BFB31F}"/>
              </a:ext>
            </a:extLst>
          </p:cNvPr>
          <p:cNvSpPr>
            <a:spLocks noGrp="1"/>
          </p:cNvSpPr>
          <p:nvPr>
            <p:ph idx="1"/>
          </p:nvPr>
        </p:nvSpPr>
        <p:spPr>
          <a:xfrm>
            <a:off x="888828" y="1833385"/>
            <a:ext cx="10442448" cy="3903819"/>
          </a:xfrm>
        </p:spPr>
        <p:txBody>
          <a:bodyPr vert="horz" lIns="91440" tIns="45720" rIns="91440" bIns="45720" rtlCol="0" anchor="t">
            <a:normAutofit/>
          </a:bodyPr>
          <a:lstStyle/>
          <a:p>
            <a:pPr>
              <a:buFont typeface="Wingdings" panose="05000000000000000000" pitchFamily="2" charset="2"/>
              <a:buChar char="§"/>
            </a:pPr>
            <a:r>
              <a:rPr lang="en-US" sz="2000" b="1" dirty="0"/>
              <a:t>Revising and streamlining the assessment loop</a:t>
            </a:r>
          </a:p>
          <a:p>
            <a:pPr lvl="1">
              <a:buFont typeface="Wingdings" panose="05000000000000000000" pitchFamily="2" charset="2"/>
              <a:buChar char="§"/>
            </a:pPr>
            <a:r>
              <a:rPr lang="en-US" sz="1800" dirty="0"/>
              <a:t>As you close the loop, you may find ways to streamline your assessment process</a:t>
            </a:r>
          </a:p>
          <a:p>
            <a:pPr>
              <a:buFont typeface="Wingdings" panose="05000000000000000000" pitchFamily="2" charset="2"/>
              <a:buChar char="§"/>
            </a:pPr>
            <a:r>
              <a:rPr lang="en-US" sz="2000" b="1" dirty="0"/>
              <a:t>Clarifying and realigning outcomes</a:t>
            </a:r>
          </a:p>
          <a:p>
            <a:pPr lvl="1">
              <a:buFont typeface="Wingdings" panose="05000000000000000000" pitchFamily="2" charset="2"/>
              <a:buChar char="§"/>
            </a:pPr>
            <a:r>
              <a:rPr lang="en-US" sz="1800" dirty="0"/>
              <a:t>Use students to further refine, articulate, and clarify your student learning outcomes</a:t>
            </a:r>
          </a:p>
          <a:p>
            <a:pPr>
              <a:buFont typeface="Wingdings" panose="05000000000000000000" pitchFamily="2" charset="2"/>
              <a:buChar char="§"/>
            </a:pPr>
            <a:r>
              <a:rPr lang="en-US" sz="2000" b="1" dirty="0"/>
              <a:t>Uncovering hidden learning outcomes</a:t>
            </a:r>
          </a:p>
          <a:p>
            <a:pPr lvl="1">
              <a:buFont typeface="Wingdings" panose="05000000000000000000" pitchFamily="2" charset="2"/>
              <a:buChar char="§"/>
            </a:pPr>
            <a:r>
              <a:rPr lang="en-US" sz="1800" dirty="0"/>
              <a:t>Student learning that’s already taking place and expressed through mission and vision, but not operationalized in institutional-level outcomes</a:t>
            </a:r>
          </a:p>
          <a:p>
            <a:pPr>
              <a:buFont typeface="Wingdings" panose="05000000000000000000" pitchFamily="2" charset="2"/>
              <a:buChar char="§"/>
            </a:pPr>
            <a:r>
              <a:rPr lang="en-US" sz="2000" dirty="0"/>
              <a:t>Filling gaps with opportunities, revising assignment and measures, and analyzing in context and comparison</a:t>
            </a:r>
          </a:p>
          <a:p>
            <a:pPr>
              <a:buFont typeface="Wingdings" panose="05000000000000000000" pitchFamily="2" charset="2"/>
              <a:buChar char="§"/>
            </a:pPr>
            <a:r>
              <a:rPr lang="en-US" sz="2000" b="1" dirty="0"/>
              <a:t>Identify campus partnerships/resources that can support you</a:t>
            </a:r>
          </a:p>
        </p:txBody>
      </p:sp>
      <p:sp>
        <p:nvSpPr>
          <p:cNvPr id="4" name="TextBox 3">
            <a:extLst>
              <a:ext uri="{FF2B5EF4-FFF2-40B4-BE49-F238E27FC236}">
                <a16:creationId xmlns:a16="http://schemas.microsoft.com/office/drawing/2014/main" id="{12C10646-58C9-7007-1642-F850BAB2C601}"/>
              </a:ext>
            </a:extLst>
          </p:cNvPr>
          <p:cNvSpPr txBox="1"/>
          <p:nvPr/>
        </p:nvSpPr>
        <p:spPr>
          <a:xfrm>
            <a:off x="6764215" y="6076340"/>
            <a:ext cx="5298831" cy="523220"/>
          </a:xfrm>
          <a:prstGeom prst="rect">
            <a:avLst/>
          </a:prstGeom>
          <a:noFill/>
        </p:spPr>
        <p:txBody>
          <a:bodyPr wrap="square" lIns="91440" tIns="45720" rIns="91440" bIns="45720" rtlCol="0" anchor="t">
            <a:spAutoFit/>
          </a:bodyPr>
          <a:lstStyle/>
          <a:p>
            <a:pPr algn="r"/>
            <a:r>
              <a:rPr lang="en-US" sz="1400"/>
              <a:t>Chapter 6, pg. 160-162, 167: </a:t>
            </a:r>
          </a:p>
          <a:p>
            <a:pPr algn="r"/>
            <a:r>
              <a:rPr lang="en-US" sz="1400"/>
              <a:t>Using Curriculum Mapping to Close the Loop</a:t>
            </a:r>
          </a:p>
        </p:txBody>
      </p:sp>
      <p:pic>
        <p:nvPicPr>
          <p:cNvPr id="5" name="Picture 4" descr="A red blocks with white letters on it&#10;&#10;Description automatically generated">
            <a:extLst>
              <a:ext uri="{FF2B5EF4-FFF2-40B4-BE49-F238E27FC236}">
                <a16:creationId xmlns:a16="http://schemas.microsoft.com/office/drawing/2014/main" id="{70946DB4-6380-5EAF-8CB2-102B398EF1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08504" y="228321"/>
            <a:ext cx="3401026" cy="2077654"/>
          </a:xfrm>
          <a:prstGeom prst="rect">
            <a:avLst/>
          </a:prstGeom>
        </p:spPr>
      </p:pic>
    </p:spTree>
    <p:extLst>
      <p:ext uri="{BB962C8B-B14F-4D97-AF65-F5344CB8AC3E}">
        <p14:creationId xmlns:p14="http://schemas.microsoft.com/office/powerpoint/2010/main" val="203259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56C1-6736-D34E-B2D1-FDE6DB22CB3A}"/>
              </a:ext>
            </a:extLst>
          </p:cNvPr>
          <p:cNvSpPr>
            <a:spLocks noGrp="1"/>
          </p:cNvSpPr>
          <p:nvPr>
            <p:ph type="title"/>
          </p:nvPr>
        </p:nvSpPr>
        <p:spPr>
          <a:xfrm>
            <a:off x="1952" y="-638099"/>
            <a:ext cx="10449784" cy="1265928"/>
          </a:xfrm>
        </p:spPr>
        <p:txBody>
          <a:bodyPr anchor="b">
            <a:normAutofit/>
          </a:bodyPr>
          <a:lstStyle/>
          <a:p>
            <a:r>
              <a:rPr lang="en-US" dirty="0"/>
              <a:t>Example curriculum map from ASM (MSPM)</a:t>
            </a:r>
          </a:p>
        </p:txBody>
      </p:sp>
      <p:sp>
        <p:nvSpPr>
          <p:cNvPr id="4" name="Date Placeholder 3">
            <a:extLst>
              <a:ext uri="{FF2B5EF4-FFF2-40B4-BE49-F238E27FC236}">
                <a16:creationId xmlns:a16="http://schemas.microsoft.com/office/drawing/2014/main" id="{D6C50523-0D9D-DA1A-E693-1A915E35FB33}"/>
              </a:ext>
            </a:extLst>
          </p:cNvPr>
          <p:cNvSpPr>
            <a:spLocks noGrp="1"/>
          </p:cNvSpPr>
          <p:nvPr>
            <p:ph type="dt" sz="half" idx="10"/>
          </p:nvPr>
        </p:nvSpPr>
        <p:spPr>
          <a:xfrm>
            <a:off x="877824" y="6356350"/>
            <a:ext cx="2743200" cy="365125"/>
          </a:xfrm>
        </p:spPr>
        <p:txBody>
          <a:bodyPr anchor="ctr">
            <a:normAutofit/>
          </a:bodyPr>
          <a:lstStyle/>
          <a:p>
            <a:pPr>
              <a:spcAft>
                <a:spcPts val="600"/>
              </a:spcAft>
            </a:pPr>
            <a:fld id="{11201297-DA00-461E-87B5-72A7DFFDD9DD}" type="datetime1">
              <a:rPr lang="en-US"/>
              <a:pPr>
                <a:spcAft>
                  <a:spcPts val="600"/>
                </a:spcAft>
              </a:pPr>
              <a:t>4/16/2025</a:t>
            </a:fld>
            <a:endParaRPr lang="en-US"/>
          </a:p>
        </p:txBody>
      </p:sp>
      <p:sp>
        <p:nvSpPr>
          <p:cNvPr id="5" name="Footer Placeholder 4">
            <a:extLst>
              <a:ext uri="{FF2B5EF4-FFF2-40B4-BE49-F238E27FC236}">
                <a16:creationId xmlns:a16="http://schemas.microsoft.com/office/drawing/2014/main" id="{2369853F-ADE9-1A02-7FB4-299156795F48}"/>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7E044672-7CD2-E165-6B9A-D8792781CAFA}"/>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dirty="0"/>
              <a:pPr>
                <a:spcAft>
                  <a:spcPts val="600"/>
                </a:spcAft>
              </a:pPr>
              <a:t>14</a:t>
            </a:fld>
            <a:endParaRPr lang="en-US"/>
          </a:p>
        </p:txBody>
      </p:sp>
      <p:graphicFrame>
        <p:nvGraphicFramePr>
          <p:cNvPr id="15" name="Table 14">
            <a:extLst>
              <a:ext uri="{FF2B5EF4-FFF2-40B4-BE49-F238E27FC236}">
                <a16:creationId xmlns:a16="http://schemas.microsoft.com/office/drawing/2014/main" id="{A70E2B8D-86B1-3ACB-D0B5-848349F43E49}"/>
              </a:ext>
            </a:extLst>
          </p:cNvPr>
          <p:cNvGraphicFramePr>
            <a:graphicFrameLocks noGrp="1"/>
          </p:cNvGraphicFramePr>
          <p:nvPr>
            <p:extLst>
              <p:ext uri="{D42A27DB-BD31-4B8C-83A1-F6EECF244321}">
                <p14:modId xmlns:p14="http://schemas.microsoft.com/office/powerpoint/2010/main" val="2955821190"/>
              </p:ext>
            </p:extLst>
          </p:nvPr>
        </p:nvGraphicFramePr>
        <p:xfrm>
          <a:off x="150812" y="820207"/>
          <a:ext cx="11800395" cy="5561518"/>
        </p:xfrm>
        <a:graphic>
          <a:graphicData uri="http://schemas.openxmlformats.org/drawingml/2006/table">
            <a:tbl>
              <a:tblPr firstRow="1" bandRow="1">
                <a:tableStyleId>{5C22544A-7EE6-4342-B048-85BDC9FD1C3A}</a:tableStyleId>
              </a:tblPr>
              <a:tblGrid>
                <a:gridCol w="678987">
                  <a:extLst>
                    <a:ext uri="{9D8B030D-6E8A-4147-A177-3AD203B41FA5}">
                      <a16:colId xmlns:a16="http://schemas.microsoft.com/office/drawing/2014/main" val="3807365952"/>
                    </a:ext>
                  </a:extLst>
                </a:gridCol>
                <a:gridCol w="1798138">
                  <a:extLst>
                    <a:ext uri="{9D8B030D-6E8A-4147-A177-3AD203B41FA5}">
                      <a16:colId xmlns:a16="http://schemas.microsoft.com/office/drawing/2014/main" val="3603842468"/>
                    </a:ext>
                  </a:extLst>
                </a:gridCol>
                <a:gridCol w="2047571">
                  <a:extLst>
                    <a:ext uri="{9D8B030D-6E8A-4147-A177-3AD203B41FA5}">
                      <a16:colId xmlns:a16="http://schemas.microsoft.com/office/drawing/2014/main" val="2869457580"/>
                    </a:ext>
                  </a:extLst>
                </a:gridCol>
                <a:gridCol w="1773063">
                  <a:extLst>
                    <a:ext uri="{9D8B030D-6E8A-4147-A177-3AD203B41FA5}">
                      <a16:colId xmlns:a16="http://schemas.microsoft.com/office/drawing/2014/main" val="3256790763"/>
                    </a:ext>
                  </a:extLst>
                </a:gridCol>
                <a:gridCol w="2670496">
                  <a:extLst>
                    <a:ext uri="{9D8B030D-6E8A-4147-A177-3AD203B41FA5}">
                      <a16:colId xmlns:a16="http://schemas.microsoft.com/office/drawing/2014/main" val="583473231"/>
                    </a:ext>
                  </a:extLst>
                </a:gridCol>
                <a:gridCol w="1598857">
                  <a:extLst>
                    <a:ext uri="{9D8B030D-6E8A-4147-A177-3AD203B41FA5}">
                      <a16:colId xmlns:a16="http://schemas.microsoft.com/office/drawing/2014/main" val="2806149265"/>
                    </a:ext>
                  </a:extLst>
                </a:gridCol>
                <a:gridCol w="1233283">
                  <a:extLst>
                    <a:ext uri="{9D8B030D-6E8A-4147-A177-3AD203B41FA5}">
                      <a16:colId xmlns:a16="http://schemas.microsoft.com/office/drawing/2014/main" val="4170299899"/>
                    </a:ext>
                  </a:extLst>
                </a:gridCol>
              </a:tblGrid>
              <a:tr h="736348">
                <a:tc>
                  <a:txBody>
                    <a:bodyPr/>
                    <a:lstStyle/>
                    <a:p>
                      <a:pPr fontAlgn="auto"/>
                      <a:endParaRPr lang="en-US" sz="900" b="1">
                        <a:solidFill>
                          <a:srgbClr val="FFFFFF"/>
                        </a:solidFill>
                        <a:effectLst/>
                        <a:latin typeface="Calibri" panose="020F0502020204030204" pitchFamily="34" charset="0"/>
                      </a:endParaRP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noFill/>
                      <a:prstDash val="solid"/>
                      <a:round/>
                      <a:headEnd type="none" w="med" len="med"/>
                      <a:tailEnd type="none" w="med" len="med"/>
                    </a:lnB>
                    <a:solidFill>
                      <a:srgbClr val="156082"/>
                    </a:solidFill>
                  </a:tcPr>
                </a:tc>
                <a:tc>
                  <a:txBody>
                    <a:bodyPr/>
                    <a:lstStyle/>
                    <a:p>
                      <a:pPr fontAlgn="auto"/>
                      <a:endParaRPr lang="en-US" sz="900" b="1" dirty="0">
                        <a:solidFill>
                          <a:srgbClr val="FFFFFF"/>
                        </a:solidFill>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noFill/>
                      <a:prstDash val="solid"/>
                      <a:round/>
                      <a:headEnd type="none" w="med" len="med"/>
                      <a:tailEnd type="none" w="med" len="med"/>
                    </a:lnB>
                    <a:solidFill>
                      <a:srgbClr val="156082"/>
                    </a:solidFill>
                  </a:tcPr>
                </a:tc>
                <a:tc gridSpan="2">
                  <a:txBody>
                    <a:bodyPr/>
                    <a:lstStyle/>
                    <a:p>
                      <a:pPr fontAlgn="base"/>
                      <a:r>
                        <a:rPr lang="en-US" sz="1200" b="1" dirty="0">
                          <a:solidFill>
                            <a:srgbClr val="FFFFFF"/>
                          </a:solidFill>
                          <a:effectLst/>
                          <a:latin typeface="Aptos" panose="020B0004020202020204" pitchFamily="34" charset="0"/>
                        </a:rPr>
                        <a:t>Goal 1: Apply core concepts of project management. </a:t>
                      </a:r>
                      <a:endParaRPr lang="en-US" sz="2000" dirty="0">
                        <a:effectLst/>
                      </a:endParaRP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tc>
                  <a:txBody>
                    <a:bodyPr/>
                    <a:lstStyle/>
                    <a:p>
                      <a:pPr fontAlgn="base"/>
                      <a:r>
                        <a:rPr lang="en-US" sz="1200" b="1" dirty="0">
                          <a:solidFill>
                            <a:srgbClr val="FFFFFF"/>
                          </a:solidFill>
                          <a:effectLst/>
                          <a:latin typeface="Aptos" panose="020B0004020202020204" pitchFamily="34" charset="0"/>
                        </a:rPr>
                        <a:t>Goal 2: Apply analytical methods relevant to specific project management challenges and scenarios.</a:t>
                      </a:r>
                      <a:endParaRPr lang="en-US" sz="2000" dirty="0">
                        <a:effectLst/>
                      </a:endParaRP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gridSpan="2">
                  <a:txBody>
                    <a:bodyPr/>
                    <a:lstStyle/>
                    <a:p>
                      <a:pPr fontAlgn="base"/>
                      <a:r>
                        <a:rPr lang="en-US" sz="1200" b="1" dirty="0">
                          <a:solidFill>
                            <a:srgbClr val="FFFFFF"/>
                          </a:solidFill>
                          <a:effectLst/>
                          <a:latin typeface="Aptos" panose="020B0004020202020204" pitchFamily="34" charset="0"/>
                        </a:rPr>
                        <a:t>Goal 3: Employ project management metrics in diverse business contexts. </a:t>
                      </a:r>
                      <a:endParaRPr lang="en-US" sz="2000" dirty="0">
                        <a:effectLst/>
                      </a:endParaRPr>
                    </a:p>
                  </a:txBody>
                  <a:tcPr marL="3083" marR="3083" marT="3083" marB="22234">
                    <a:lnL w="9525"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extLst>
                  <a:ext uri="{0D108BD9-81ED-4DB2-BD59-A6C34878D82A}">
                    <a16:rowId xmlns:a16="http://schemas.microsoft.com/office/drawing/2014/main" val="1720901346"/>
                  </a:ext>
                </a:extLst>
              </a:tr>
              <a:tr h="1270136">
                <a:tc>
                  <a:txBody>
                    <a:bodyPr/>
                    <a:lstStyle/>
                    <a:p>
                      <a:pPr fontAlgn="auto"/>
                      <a:endParaRPr lang="en-US" sz="1200" dirty="0">
                        <a:effectLst/>
                        <a:latin typeface="Calibri" panose="020F0502020204030204" pitchFamily="34" charset="0"/>
                      </a:endParaRPr>
                    </a:p>
                  </a:txBody>
                  <a:tcPr marL="3083" marR="3083" marT="3083" marB="2223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714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CD2D8"/>
                    </a:solidFill>
                  </a:tcPr>
                </a:tc>
                <a:tc>
                  <a:txBody>
                    <a:bodyPr/>
                    <a:lstStyle/>
                    <a:p>
                      <a:pPr fontAlgn="auto"/>
                      <a:endParaRPr lang="en-US" sz="1200" dirty="0">
                        <a:effectLst/>
                        <a:latin typeface="Calibri" panose="020F0502020204030204" pitchFamily="34" charset="0"/>
                      </a:endParaRPr>
                    </a:p>
                  </a:txBody>
                  <a:tcPr marL="3083" marR="3083" marT="3083" marB="2223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714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CD2D8"/>
                    </a:solidFill>
                  </a:tcPr>
                </a:tc>
                <a:tc>
                  <a:txBody>
                    <a:bodyPr/>
                    <a:lstStyle/>
                    <a:p>
                      <a:pPr fontAlgn="base"/>
                      <a:r>
                        <a:rPr lang="en-US" sz="1200" dirty="0">
                          <a:effectLst/>
                          <a:latin typeface="Calibri" panose="020F0502020204030204" pitchFamily="34" charset="0"/>
                        </a:rPr>
                        <a:t>1.1: Students will be able to distinguish between technical and managerial concepts as they relate to project management. </a:t>
                      </a:r>
                    </a:p>
                  </a:txBody>
                  <a:tcPr marL="3083" marR="3083" marT="3083" marB="22234">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dirty="0">
                          <a:effectLst/>
                          <a:latin typeface="Calibri" panose="020F0502020204030204" pitchFamily="34" charset="0"/>
                        </a:rPr>
                        <a:t>1.2: Students will be able to critically analyze project management issues through data analysis in the project-management decision making process. </a:t>
                      </a: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2.1 Students will be able to adapt effective solutions for project and program management issues in diverse often technically intensive business sectors. </a:t>
                      </a: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3.1: Students will be able to assess program outcomes and objectives for project decision-making and interactions with stakeholders. </a:t>
                      </a: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3.2: Students will be able to evaluate project management team performance.</a:t>
                      </a: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8455113"/>
                  </a:ext>
                </a:extLst>
              </a:tr>
              <a:tr h="264871">
                <a:tc>
                  <a:txBody>
                    <a:bodyPr/>
                    <a:lstStyle/>
                    <a:p>
                      <a:pPr fontAlgn="base"/>
                      <a:r>
                        <a:rPr lang="en-US" sz="1200">
                          <a:effectLst/>
                          <a:latin typeface="Calibri" panose="020F0502020204030204" pitchFamily="34" charset="0"/>
                        </a:rPr>
                        <a:t>Course #</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Title</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Foundational Knowledge</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Critical Thinking</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Problem Solutions</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Strategic</a:t>
                      </a:r>
                    </a:p>
                    <a:p>
                      <a:pPr fontAlgn="base"/>
                      <a:r>
                        <a:rPr lang="en-US" sz="1200" dirty="0">
                          <a:effectLst/>
                          <a:latin typeface="Calibri" panose="020F0502020204030204" pitchFamily="34" charset="0"/>
                        </a:rPr>
                        <a:t>Decision-Making</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Teamwork</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734340427"/>
                  </a:ext>
                </a:extLst>
              </a:tr>
              <a:tr h="380490">
                <a:tc>
                  <a:txBody>
                    <a:bodyPr/>
                    <a:lstStyle/>
                    <a:p>
                      <a:pPr fontAlgn="base"/>
                      <a:r>
                        <a:rPr lang="en-US" sz="1200">
                          <a:effectLst/>
                          <a:latin typeface="Calibri" panose="020F0502020204030204" pitchFamily="34" charset="0"/>
                        </a:rPr>
                        <a:t>MGMT 401</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dirty="0">
                          <a:effectLst/>
                          <a:latin typeface="Calibri" panose="020F0502020204030204" pitchFamily="34" charset="0"/>
                        </a:rPr>
                        <a:t>Intro Project Management</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dirty="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dirty="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632959489"/>
                  </a:ext>
                </a:extLst>
              </a:tr>
              <a:tr h="380490">
                <a:tc>
                  <a:txBody>
                    <a:bodyPr/>
                    <a:lstStyle/>
                    <a:p>
                      <a:pPr fontAlgn="base"/>
                      <a:r>
                        <a:rPr lang="en-US" sz="1200">
                          <a:effectLst/>
                          <a:latin typeface="Calibri" panose="020F0502020204030204" pitchFamily="34" charset="0"/>
                        </a:rPr>
                        <a:t>MGMT 515</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Innovative Product Development</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dirty="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dirty="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951141446"/>
                  </a:ext>
                </a:extLst>
              </a:tr>
              <a:tr h="382564">
                <a:tc>
                  <a:txBody>
                    <a:bodyPr/>
                    <a:lstStyle/>
                    <a:p>
                      <a:pPr fontAlgn="base"/>
                      <a:r>
                        <a:rPr lang="en-US" sz="1200" kern="1200">
                          <a:solidFill>
                            <a:schemeClr val="dk1"/>
                          </a:solidFill>
                          <a:effectLst/>
                          <a:latin typeface="Calibri" panose="020F0502020204030204" pitchFamily="34" charset="0"/>
                          <a:ea typeface="+mn-ea"/>
                          <a:cs typeface="+mn-cs"/>
                        </a:rPr>
                        <a:t>MGMT 517</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kern="1200" dirty="0">
                          <a:solidFill>
                            <a:schemeClr val="dk1"/>
                          </a:solidFill>
                          <a:effectLst/>
                          <a:latin typeface="Calibri" panose="020F0502020204030204" pitchFamily="34" charset="0"/>
                          <a:ea typeface="+mn-ea"/>
                          <a:cs typeface="+mn-cs"/>
                        </a:rPr>
                        <a:t>Technology Program Management</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724422328"/>
                  </a:ext>
                </a:extLst>
              </a:tr>
              <a:tr h="382564">
                <a:tc>
                  <a:txBody>
                    <a:bodyPr/>
                    <a:lstStyle/>
                    <a:p>
                      <a:pPr fontAlgn="base"/>
                      <a:r>
                        <a:rPr lang="en-US" sz="1200">
                          <a:effectLst/>
                          <a:latin typeface="Calibri" panose="020F0502020204030204" pitchFamily="34" charset="0"/>
                        </a:rPr>
                        <a:t>MGMT 519</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Project in Technology Commercialization</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38085220"/>
                  </a:ext>
                </a:extLst>
              </a:tr>
              <a:tr h="345676">
                <a:tc>
                  <a:txBody>
                    <a:bodyPr/>
                    <a:lstStyle/>
                    <a:p>
                      <a:pPr fontAlgn="base"/>
                      <a:r>
                        <a:rPr lang="en-US" sz="1200">
                          <a:effectLst/>
                          <a:latin typeface="Calibri" panose="020F0502020204030204" pitchFamily="34" charset="0"/>
                        </a:rPr>
                        <a:t>MGMT 526</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Financial Decision Making </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149894767"/>
                  </a:ext>
                </a:extLst>
              </a:tr>
              <a:tr h="382564">
                <a:tc>
                  <a:txBody>
                    <a:bodyPr/>
                    <a:lstStyle/>
                    <a:p>
                      <a:pPr fontAlgn="base"/>
                      <a:r>
                        <a:rPr lang="en-US" sz="1200">
                          <a:effectLst/>
                          <a:latin typeface="Calibri" panose="020F0502020204030204" pitchFamily="34" charset="0"/>
                        </a:rPr>
                        <a:t>MGMT 529</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Fundamentals of Project Management</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647427579"/>
                  </a:ext>
                </a:extLst>
              </a:tr>
              <a:tr h="382564">
                <a:tc>
                  <a:txBody>
                    <a:bodyPr/>
                    <a:lstStyle/>
                    <a:p>
                      <a:pPr fontAlgn="base"/>
                      <a:r>
                        <a:rPr lang="en-US" sz="1200">
                          <a:effectLst/>
                          <a:latin typeface="Calibri" panose="020F0502020204030204" pitchFamily="34" charset="0"/>
                        </a:rPr>
                        <a:t>MGMT 530</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Advanced Project Management Techniques</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722595206"/>
                  </a:ext>
                </a:extLst>
              </a:tr>
              <a:tr h="380490">
                <a:tc>
                  <a:txBody>
                    <a:bodyPr/>
                    <a:lstStyle/>
                    <a:p>
                      <a:pPr fontAlgn="base"/>
                      <a:r>
                        <a:rPr lang="en-US" sz="1200">
                          <a:effectLst/>
                          <a:latin typeface="Calibri" panose="020F0502020204030204" pitchFamily="34" charset="0"/>
                        </a:rPr>
                        <a:t>MGMT 533</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Analysis Tools for Managers</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dirty="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166289634"/>
                  </a:ext>
                </a:extLst>
              </a:tr>
            </a:tbl>
          </a:graphicData>
        </a:graphic>
      </p:graphicFrame>
    </p:spTree>
    <p:extLst>
      <p:ext uri="{BB962C8B-B14F-4D97-AF65-F5344CB8AC3E}">
        <p14:creationId xmlns:p14="http://schemas.microsoft.com/office/powerpoint/2010/main" val="3171878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56C1-6736-D34E-B2D1-FDE6DB22CB3A}"/>
              </a:ext>
            </a:extLst>
          </p:cNvPr>
          <p:cNvSpPr>
            <a:spLocks noGrp="1"/>
          </p:cNvSpPr>
          <p:nvPr>
            <p:ph type="title"/>
          </p:nvPr>
        </p:nvSpPr>
        <p:spPr>
          <a:xfrm>
            <a:off x="3275" y="-628838"/>
            <a:ext cx="10449784" cy="1265928"/>
          </a:xfrm>
        </p:spPr>
        <p:txBody>
          <a:bodyPr anchor="b">
            <a:normAutofit/>
          </a:bodyPr>
          <a:lstStyle/>
          <a:p>
            <a:r>
              <a:rPr lang="en-US" dirty="0"/>
              <a:t>Example curriculum map from ASM (BBA)</a:t>
            </a:r>
          </a:p>
        </p:txBody>
      </p:sp>
      <p:sp>
        <p:nvSpPr>
          <p:cNvPr id="4" name="Date Placeholder 3">
            <a:extLst>
              <a:ext uri="{FF2B5EF4-FFF2-40B4-BE49-F238E27FC236}">
                <a16:creationId xmlns:a16="http://schemas.microsoft.com/office/drawing/2014/main" id="{D6C50523-0D9D-DA1A-E693-1A915E35FB33}"/>
              </a:ext>
            </a:extLst>
          </p:cNvPr>
          <p:cNvSpPr>
            <a:spLocks noGrp="1"/>
          </p:cNvSpPr>
          <p:nvPr>
            <p:ph type="dt" sz="half" idx="10"/>
          </p:nvPr>
        </p:nvSpPr>
        <p:spPr>
          <a:xfrm>
            <a:off x="877824" y="6356350"/>
            <a:ext cx="2743200" cy="365125"/>
          </a:xfrm>
        </p:spPr>
        <p:txBody>
          <a:bodyPr anchor="ctr">
            <a:normAutofit/>
          </a:bodyPr>
          <a:lstStyle/>
          <a:p>
            <a:pPr>
              <a:spcAft>
                <a:spcPts val="600"/>
              </a:spcAft>
            </a:pPr>
            <a:fld id="{11201297-DA00-461E-87B5-72A7DFFDD9DD}" type="datetime1">
              <a:rPr lang="en-US"/>
              <a:pPr>
                <a:spcAft>
                  <a:spcPts val="600"/>
                </a:spcAft>
              </a:pPr>
              <a:t>4/16/2025</a:t>
            </a:fld>
            <a:endParaRPr lang="en-US"/>
          </a:p>
        </p:txBody>
      </p:sp>
      <p:sp>
        <p:nvSpPr>
          <p:cNvPr id="5" name="Footer Placeholder 4">
            <a:extLst>
              <a:ext uri="{FF2B5EF4-FFF2-40B4-BE49-F238E27FC236}">
                <a16:creationId xmlns:a16="http://schemas.microsoft.com/office/drawing/2014/main" id="{2369853F-ADE9-1A02-7FB4-299156795F48}"/>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7E044672-7CD2-E165-6B9A-D8792781CAFA}"/>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dirty="0"/>
              <a:pPr>
                <a:spcAft>
                  <a:spcPts val="600"/>
                </a:spcAft>
              </a:pPr>
              <a:t>15</a:t>
            </a:fld>
            <a:endParaRPr lang="en-US"/>
          </a:p>
        </p:txBody>
      </p:sp>
      <p:graphicFrame>
        <p:nvGraphicFramePr>
          <p:cNvPr id="7" name="Table 6">
            <a:extLst>
              <a:ext uri="{FF2B5EF4-FFF2-40B4-BE49-F238E27FC236}">
                <a16:creationId xmlns:a16="http://schemas.microsoft.com/office/drawing/2014/main" id="{13915F87-BD04-3F91-9375-33B685D531B6}"/>
              </a:ext>
            </a:extLst>
          </p:cNvPr>
          <p:cNvGraphicFramePr>
            <a:graphicFrameLocks noGrp="1"/>
          </p:cNvGraphicFramePr>
          <p:nvPr>
            <p:extLst>
              <p:ext uri="{D42A27DB-BD31-4B8C-83A1-F6EECF244321}">
                <p14:modId xmlns:p14="http://schemas.microsoft.com/office/powerpoint/2010/main" val="496278720"/>
              </p:ext>
            </p:extLst>
          </p:nvPr>
        </p:nvGraphicFramePr>
        <p:xfrm>
          <a:off x="593889" y="758896"/>
          <a:ext cx="11255603" cy="5635374"/>
        </p:xfrm>
        <a:graphic>
          <a:graphicData uri="http://schemas.openxmlformats.org/drawingml/2006/table">
            <a:tbl>
              <a:tblPr bandRow="1">
                <a:tableStyleId>{5C22544A-7EE6-4342-B048-85BDC9FD1C3A}</a:tableStyleId>
              </a:tblPr>
              <a:tblGrid>
                <a:gridCol w="1378657">
                  <a:extLst>
                    <a:ext uri="{9D8B030D-6E8A-4147-A177-3AD203B41FA5}">
                      <a16:colId xmlns:a16="http://schemas.microsoft.com/office/drawing/2014/main" val="1834263890"/>
                    </a:ext>
                  </a:extLst>
                </a:gridCol>
                <a:gridCol w="2983661">
                  <a:extLst>
                    <a:ext uri="{9D8B030D-6E8A-4147-A177-3AD203B41FA5}">
                      <a16:colId xmlns:a16="http://schemas.microsoft.com/office/drawing/2014/main" val="559320017"/>
                    </a:ext>
                  </a:extLst>
                </a:gridCol>
                <a:gridCol w="1378657">
                  <a:extLst>
                    <a:ext uri="{9D8B030D-6E8A-4147-A177-3AD203B41FA5}">
                      <a16:colId xmlns:a16="http://schemas.microsoft.com/office/drawing/2014/main" val="253441013"/>
                    </a:ext>
                  </a:extLst>
                </a:gridCol>
                <a:gridCol w="1378657">
                  <a:extLst>
                    <a:ext uri="{9D8B030D-6E8A-4147-A177-3AD203B41FA5}">
                      <a16:colId xmlns:a16="http://schemas.microsoft.com/office/drawing/2014/main" val="2410179942"/>
                    </a:ext>
                  </a:extLst>
                </a:gridCol>
                <a:gridCol w="1378657">
                  <a:extLst>
                    <a:ext uri="{9D8B030D-6E8A-4147-A177-3AD203B41FA5}">
                      <a16:colId xmlns:a16="http://schemas.microsoft.com/office/drawing/2014/main" val="1814138501"/>
                    </a:ext>
                  </a:extLst>
                </a:gridCol>
                <a:gridCol w="1378657">
                  <a:extLst>
                    <a:ext uri="{9D8B030D-6E8A-4147-A177-3AD203B41FA5}">
                      <a16:colId xmlns:a16="http://schemas.microsoft.com/office/drawing/2014/main" val="2486904698"/>
                    </a:ext>
                  </a:extLst>
                </a:gridCol>
                <a:gridCol w="1378657">
                  <a:extLst>
                    <a:ext uri="{9D8B030D-6E8A-4147-A177-3AD203B41FA5}">
                      <a16:colId xmlns:a16="http://schemas.microsoft.com/office/drawing/2014/main" val="87078479"/>
                    </a:ext>
                  </a:extLst>
                </a:gridCol>
              </a:tblGrid>
              <a:tr h="1226647">
                <a:tc>
                  <a:txBody>
                    <a:bodyPr/>
                    <a:lstStyle/>
                    <a:p>
                      <a:pPr fontAlgn="auto"/>
                      <a:endParaRPr lang="en-US" sz="1200" b="1">
                        <a:solidFill>
                          <a:srgbClr val="FFFFFF"/>
                        </a:solidFill>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a:txBody>
                    <a:bodyPr/>
                    <a:lstStyle/>
                    <a:p>
                      <a:pPr fontAlgn="auto"/>
                      <a:endParaRPr lang="en-US" sz="1200" b="1">
                        <a:solidFill>
                          <a:srgbClr val="FFFFFF"/>
                        </a:solidFill>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a:txBody>
                    <a:bodyPr/>
                    <a:lstStyle/>
                    <a:p>
                      <a:pPr fontAlgn="base"/>
                      <a:r>
                        <a:rPr lang="en-US" sz="1200" b="1" dirty="0">
                          <a:solidFill>
                            <a:srgbClr val="FFFFFF"/>
                          </a:solidFill>
                          <a:effectLst/>
                          <a:latin typeface="Calibri" panose="020F0502020204030204" pitchFamily="34" charset="0"/>
                        </a:rPr>
                        <a:t>Goal 1: Students will analyze broad business concepts and principles.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a:txBody>
                    <a:bodyPr/>
                    <a:lstStyle/>
                    <a:p>
                      <a:pPr fontAlgn="base"/>
                      <a:r>
                        <a:rPr lang="en-US" sz="1200" b="1" dirty="0">
                          <a:solidFill>
                            <a:srgbClr val="FFFFFF"/>
                          </a:solidFill>
                          <a:effectLst/>
                          <a:latin typeface="Calibri" panose="020F0502020204030204" pitchFamily="34" charset="0"/>
                        </a:rPr>
                        <a:t>Goal 2: Students will evaluate business challenges and opportunities in diverse settings and contexts.</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gridSpan="3">
                  <a:txBody>
                    <a:bodyPr/>
                    <a:lstStyle/>
                    <a:p>
                      <a:pPr algn="ctr" fontAlgn="base"/>
                      <a:r>
                        <a:rPr lang="en-US" sz="1200" b="1" dirty="0">
                          <a:solidFill>
                            <a:srgbClr val="FFFFFF"/>
                          </a:solidFill>
                          <a:effectLst/>
                          <a:latin typeface="Calibri" panose="020F0502020204030204" pitchFamily="34" charset="0"/>
                        </a:rPr>
                        <a:t>Goal 3: Students will model business professionalism in various contexts.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7997884"/>
                  </a:ext>
                </a:extLst>
              </a:tr>
              <a:tr h="1597739">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dirty="0">
                          <a:effectLst/>
                          <a:latin typeface="Calibri" panose="020F0502020204030204" pitchFamily="34" charset="0"/>
                        </a:rPr>
                        <a:t>1.1 Students will differentiate fundamental business concepts and terms across disciplines.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2.1 Students will assess business processes and outcomes in connection with current environmental, cultural, and global issues.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3.1 Students will communicate management concepts, plans, and decisions in effective oral presentations.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3.2 Students will communicate management concepts, plans, and decisions in effective written reports.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dirty="0">
                          <a:effectLst/>
                          <a:latin typeface="Calibri" panose="020F0502020204030204" pitchFamily="34" charset="0"/>
                        </a:rPr>
                        <a:t>3.3 Students will collaborate effectively within teams.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004881802"/>
                  </a:ext>
                </a:extLst>
              </a:tr>
              <a:tr h="374520">
                <a:tc>
                  <a:txBody>
                    <a:bodyPr/>
                    <a:lstStyle/>
                    <a:p>
                      <a:pPr fontAlgn="base"/>
                      <a:r>
                        <a:rPr lang="en-US" sz="1200">
                          <a:effectLst/>
                          <a:latin typeface="Calibri" panose="020F0502020204030204" pitchFamily="34" charset="0"/>
                        </a:rPr>
                        <a:t>Course #</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Title</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 Core</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Critical Thinking</a:t>
                      </a:r>
                    </a:p>
                    <a:p>
                      <a:pPr fontAlgn="base"/>
                      <a:r>
                        <a:rPr lang="en-US" sz="1200" dirty="0">
                          <a:effectLst/>
                          <a:latin typeface="Calibri" panose="020F0502020204030204" pitchFamily="34" charset="0"/>
                        </a:rPr>
                        <a:t>/Global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 Oral </a:t>
                      </a:r>
                    </a:p>
                    <a:p>
                      <a:pPr fontAlgn="base"/>
                      <a:r>
                        <a:rPr lang="en-US" sz="1200" dirty="0">
                          <a:effectLst/>
                          <a:latin typeface="Calibri" panose="020F0502020204030204" pitchFamily="34" charset="0"/>
                        </a:rPr>
                        <a:t>Communication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 Written </a:t>
                      </a:r>
                    </a:p>
                    <a:p>
                      <a:pPr fontAlgn="base"/>
                      <a:r>
                        <a:rPr lang="en-US" sz="1200" dirty="0">
                          <a:effectLst/>
                          <a:latin typeface="Calibri" panose="020F0502020204030204" pitchFamily="34" charset="0"/>
                        </a:rPr>
                        <a:t>Communication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 Teamwork</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246290589"/>
                  </a:ext>
                </a:extLst>
              </a:tr>
              <a:tr h="204094">
                <a:tc>
                  <a:txBody>
                    <a:bodyPr/>
                    <a:lstStyle/>
                    <a:p>
                      <a:pPr fontAlgn="base"/>
                      <a:r>
                        <a:rPr lang="en-US" sz="1200">
                          <a:effectLst/>
                          <a:latin typeface="Calibri" panose="020F0502020204030204" pitchFamily="34" charset="0"/>
                        </a:rPr>
                        <a:t>ACCT 2120 </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Principles of Accounting II</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84384816"/>
                  </a:ext>
                </a:extLst>
              </a:tr>
              <a:tr h="204094">
                <a:tc>
                  <a:txBody>
                    <a:bodyPr/>
                    <a:lstStyle/>
                    <a:p>
                      <a:pPr fontAlgn="base"/>
                      <a:r>
                        <a:rPr lang="en-US" sz="1200">
                          <a:effectLst/>
                          <a:latin typeface="Calibri" panose="020F0502020204030204" pitchFamily="34" charset="0"/>
                        </a:rPr>
                        <a:t>MGMT 300</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Operations Management</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436851188"/>
                  </a:ext>
                </a:extLst>
              </a:tr>
              <a:tr h="204094">
                <a:tc>
                  <a:txBody>
                    <a:bodyPr/>
                    <a:lstStyle/>
                    <a:p>
                      <a:pPr fontAlgn="base"/>
                      <a:r>
                        <a:rPr lang="en-US" sz="1200">
                          <a:effectLst/>
                          <a:latin typeface="Calibri" panose="020F0502020204030204" pitchFamily="34" charset="0"/>
                        </a:rPr>
                        <a:t>MGMT 306</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Organizational Behavior and Diversity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962663984"/>
                  </a:ext>
                </a:extLst>
              </a:tr>
              <a:tr h="204094">
                <a:tc>
                  <a:txBody>
                    <a:bodyPr/>
                    <a:lstStyle/>
                    <a:p>
                      <a:pPr fontAlgn="base"/>
                      <a:r>
                        <a:rPr lang="en-US" sz="1200">
                          <a:effectLst/>
                          <a:latin typeface="Calibri" panose="020F0502020204030204" pitchFamily="34" charset="0"/>
                        </a:rPr>
                        <a:t>MGMT 308</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Ethical, Political , and Social Environment</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X</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024766121"/>
                  </a:ext>
                </a:extLst>
              </a:tr>
              <a:tr h="204094">
                <a:tc>
                  <a:txBody>
                    <a:bodyPr/>
                    <a:lstStyle/>
                    <a:p>
                      <a:pPr fontAlgn="base"/>
                      <a:r>
                        <a:rPr lang="en-US" sz="1200">
                          <a:effectLst/>
                          <a:latin typeface="Calibri" panose="020F0502020204030204" pitchFamily="34" charset="0"/>
                        </a:rPr>
                        <a:t>MGMT 310 </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Legal Issues for Managers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349545484"/>
                  </a:ext>
                </a:extLst>
              </a:tr>
              <a:tr h="204094">
                <a:tc>
                  <a:txBody>
                    <a:bodyPr/>
                    <a:lstStyle/>
                    <a:p>
                      <a:pPr fontAlgn="base"/>
                      <a:r>
                        <a:rPr lang="en-US" sz="1200">
                          <a:effectLst/>
                          <a:latin typeface="Calibri" panose="020F0502020204030204" pitchFamily="34" charset="0"/>
                        </a:rPr>
                        <a:t>MGMT 322</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Marketing Management</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7343503"/>
                  </a:ext>
                </a:extLst>
              </a:tr>
              <a:tr h="204094">
                <a:tc>
                  <a:txBody>
                    <a:bodyPr/>
                    <a:lstStyle/>
                    <a:p>
                      <a:pPr fontAlgn="base"/>
                      <a:r>
                        <a:rPr lang="en-US" sz="1200">
                          <a:effectLst/>
                          <a:latin typeface="Calibri" panose="020F0502020204030204" pitchFamily="34" charset="0"/>
                        </a:rPr>
                        <a:t>MGMT 326 </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Financial Management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793252625"/>
                  </a:ext>
                </a:extLst>
              </a:tr>
              <a:tr h="204094">
                <a:tc>
                  <a:txBody>
                    <a:bodyPr/>
                    <a:lstStyle/>
                    <a:p>
                      <a:pPr fontAlgn="base"/>
                      <a:r>
                        <a:rPr lang="en-US" sz="1200">
                          <a:effectLst/>
                          <a:latin typeface="Calibri" panose="020F0502020204030204" pitchFamily="34" charset="0"/>
                        </a:rPr>
                        <a:t>MGMT 328</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International Management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205278474"/>
                  </a:ext>
                </a:extLst>
              </a:tr>
              <a:tr h="204094">
                <a:tc>
                  <a:txBody>
                    <a:bodyPr/>
                    <a:lstStyle/>
                    <a:p>
                      <a:pPr fontAlgn="base"/>
                      <a:r>
                        <a:rPr lang="en-US" sz="1200">
                          <a:effectLst/>
                          <a:latin typeface="Calibri" panose="020F0502020204030204" pitchFamily="34" charset="0"/>
                        </a:rPr>
                        <a:t>MGMT 398</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Career Management Skills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514608446"/>
                  </a:ext>
                </a:extLst>
              </a:tr>
              <a:tr h="204094">
                <a:tc>
                  <a:txBody>
                    <a:bodyPr/>
                    <a:lstStyle/>
                    <a:p>
                      <a:pPr fontAlgn="base"/>
                      <a:r>
                        <a:rPr lang="en-US" sz="1200">
                          <a:effectLst/>
                          <a:latin typeface="Calibri" panose="020F0502020204030204" pitchFamily="34" charset="0"/>
                        </a:rPr>
                        <a:t>MGMT 450</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Computer Based Information Systems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020856669"/>
                  </a:ext>
                </a:extLst>
              </a:tr>
              <a:tr h="204094">
                <a:tc>
                  <a:txBody>
                    <a:bodyPr/>
                    <a:lstStyle/>
                    <a:p>
                      <a:pPr fontAlgn="base"/>
                      <a:r>
                        <a:rPr lang="en-US" sz="1200">
                          <a:effectLst/>
                          <a:latin typeface="Calibri" panose="020F0502020204030204" pitchFamily="34" charset="0"/>
                        </a:rPr>
                        <a:t>MGMT 498</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Strategic Management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2289005879"/>
                  </a:ext>
                </a:extLst>
              </a:tr>
            </a:tbl>
          </a:graphicData>
        </a:graphic>
      </p:graphicFrame>
    </p:spTree>
    <p:extLst>
      <p:ext uri="{BB962C8B-B14F-4D97-AF65-F5344CB8AC3E}">
        <p14:creationId xmlns:p14="http://schemas.microsoft.com/office/powerpoint/2010/main" val="97504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56C1-6736-D34E-B2D1-FDE6DB22CB3A}"/>
              </a:ext>
            </a:extLst>
          </p:cNvPr>
          <p:cNvSpPr>
            <a:spLocks noGrp="1"/>
          </p:cNvSpPr>
          <p:nvPr>
            <p:ph type="title"/>
          </p:nvPr>
        </p:nvSpPr>
        <p:spPr>
          <a:xfrm>
            <a:off x="3275" y="-628838"/>
            <a:ext cx="10449784" cy="1265928"/>
          </a:xfrm>
        </p:spPr>
        <p:txBody>
          <a:bodyPr anchor="b">
            <a:normAutofit/>
          </a:bodyPr>
          <a:lstStyle/>
          <a:p>
            <a:r>
              <a:rPr lang="en-US" dirty="0"/>
              <a:t>Example curriculum map from ASM (MSCBA) </a:t>
            </a:r>
          </a:p>
        </p:txBody>
      </p:sp>
      <p:sp>
        <p:nvSpPr>
          <p:cNvPr id="4" name="Date Placeholder 3">
            <a:extLst>
              <a:ext uri="{FF2B5EF4-FFF2-40B4-BE49-F238E27FC236}">
                <a16:creationId xmlns:a16="http://schemas.microsoft.com/office/drawing/2014/main" id="{D6C50523-0D9D-DA1A-E693-1A915E35FB33}"/>
              </a:ext>
            </a:extLst>
          </p:cNvPr>
          <p:cNvSpPr>
            <a:spLocks noGrp="1"/>
          </p:cNvSpPr>
          <p:nvPr>
            <p:ph type="dt" sz="half" idx="10"/>
          </p:nvPr>
        </p:nvSpPr>
        <p:spPr>
          <a:xfrm>
            <a:off x="877824" y="6356350"/>
            <a:ext cx="2743200" cy="365125"/>
          </a:xfrm>
        </p:spPr>
        <p:txBody>
          <a:bodyPr anchor="ctr">
            <a:normAutofit/>
          </a:bodyPr>
          <a:lstStyle/>
          <a:p>
            <a:pPr>
              <a:spcAft>
                <a:spcPts val="600"/>
              </a:spcAft>
            </a:pPr>
            <a:fld id="{11201297-DA00-461E-87B5-72A7DFFDD9DD}" type="datetime1">
              <a:rPr lang="en-US"/>
              <a:pPr>
                <a:spcAft>
                  <a:spcPts val="600"/>
                </a:spcAft>
              </a:pPr>
              <a:t>4/16/2025</a:t>
            </a:fld>
            <a:endParaRPr lang="en-US"/>
          </a:p>
        </p:txBody>
      </p:sp>
      <p:sp>
        <p:nvSpPr>
          <p:cNvPr id="5" name="Footer Placeholder 4">
            <a:extLst>
              <a:ext uri="{FF2B5EF4-FFF2-40B4-BE49-F238E27FC236}">
                <a16:creationId xmlns:a16="http://schemas.microsoft.com/office/drawing/2014/main" id="{2369853F-ADE9-1A02-7FB4-299156795F48}"/>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7E044672-7CD2-E165-6B9A-D8792781CAFA}"/>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dirty="0"/>
              <a:pPr>
                <a:spcAft>
                  <a:spcPts val="600"/>
                </a:spcAft>
              </a:pPr>
              <a:t>16</a:t>
            </a:fld>
            <a:endParaRPr lang="en-US"/>
          </a:p>
        </p:txBody>
      </p:sp>
      <p:graphicFrame>
        <p:nvGraphicFramePr>
          <p:cNvPr id="8" name="Table 7">
            <a:extLst>
              <a:ext uri="{FF2B5EF4-FFF2-40B4-BE49-F238E27FC236}">
                <a16:creationId xmlns:a16="http://schemas.microsoft.com/office/drawing/2014/main" id="{BA3B6020-8970-7F27-70BD-78BA9C0CC22B}"/>
              </a:ext>
            </a:extLst>
          </p:cNvPr>
          <p:cNvGraphicFramePr>
            <a:graphicFrameLocks noGrp="1"/>
          </p:cNvGraphicFramePr>
          <p:nvPr>
            <p:extLst>
              <p:ext uri="{D42A27DB-BD31-4B8C-83A1-F6EECF244321}">
                <p14:modId xmlns:p14="http://schemas.microsoft.com/office/powerpoint/2010/main" val="1667907002"/>
              </p:ext>
            </p:extLst>
          </p:nvPr>
        </p:nvGraphicFramePr>
        <p:xfrm>
          <a:off x="371475" y="1481137"/>
          <a:ext cx="11449050" cy="3895725"/>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783843475"/>
                    </a:ext>
                  </a:extLst>
                </a:gridCol>
                <a:gridCol w="1590675">
                  <a:extLst>
                    <a:ext uri="{9D8B030D-6E8A-4147-A177-3AD203B41FA5}">
                      <a16:colId xmlns:a16="http://schemas.microsoft.com/office/drawing/2014/main" val="2083609689"/>
                    </a:ext>
                  </a:extLst>
                </a:gridCol>
                <a:gridCol w="2076450">
                  <a:extLst>
                    <a:ext uri="{9D8B030D-6E8A-4147-A177-3AD203B41FA5}">
                      <a16:colId xmlns:a16="http://schemas.microsoft.com/office/drawing/2014/main" val="2876691817"/>
                    </a:ext>
                  </a:extLst>
                </a:gridCol>
                <a:gridCol w="1962150">
                  <a:extLst>
                    <a:ext uri="{9D8B030D-6E8A-4147-A177-3AD203B41FA5}">
                      <a16:colId xmlns:a16="http://schemas.microsoft.com/office/drawing/2014/main" val="1895358534"/>
                    </a:ext>
                  </a:extLst>
                </a:gridCol>
                <a:gridCol w="1733550">
                  <a:extLst>
                    <a:ext uri="{9D8B030D-6E8A-4147-A177-3AD203B41FA5}">
                      <a16:colId xmlns:a16="http://schemas.microsoft.com/office/drawing/2014/main" val="726817988"/>
                    </a:ext>
                  </a:extLst>
                </a:gridCol>
                <a:gridCol w="1657350">
                  <a:extLst>
                    <a:ext uri="{9D8B030D-6E8A-4147-A177-3AD203B41FA5}">
                      <a16:colId xmlns:a16="http://schemas.microsoft.com/office/drawing/2014/main" val="3666230261"/>
                    </a:ext>
                  </a:extLst>
                </a:gridCol>
                <a:gridCol w="1971675">
                  <a:extLst>
                    <a:ext uri="{9D8B030D-6E8A-4147-A177-3AD203B41FA5}">
                      <a16:colId xmlns:a16="http://schemas.microsoft.com/office/drawing/2014/main" val="2349592045"/>
                    </a:ext>
                  </a:extLst>
                </a:gridCol>
              </a:tblGrid>
              <a:tr h="942975">
                <a:tc>
                  <a:txBody>
                    <a:bodyPr/>
                    <a:lstStyle/>
                    <a:p>
                      <a:pPr fontAlgn="auto"/>
                      <a:endParaRPr lang="en-US" sz="1800" b="0">
                        <a:solidFill>
                          <a:srgbClr val="FFFFFF"/>
                        </a:solidFill>
                        <a:effectLst/>
                        <a:highlight>
                          <a:srgbClr val="156082"/>
                        </a:highligh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tc>
                  <a:txBody>
                    <a:bodyPr/>
                    <a:lstStyle/>
                    <a:p>
                      <a:pPr fontAlgn="auto"/>
                      <a:endParaRPr lang="en-US" sz="1800" b="0">
                        <a:solidFill>
                          <a:srgbClr val="FFFFFF"/>
                        </a:solidFill>
                        <a:effectLst/>
                        <a:highlight>
                          <a:srgbClr val="156082"/>
                        </a:highligh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tc gridSpan="2">
                  <a:txBody>
                    <a:bodyPr/>
                    <a:lstStyle/>
                    <a:p>
                      <a:pPr algn="ctr" fontAlgn="base"/>
                      <a:r>
                        <a:rPr lang="en-US" sz="1200" b="1" dirty="0">
                          <a:solidFill>
                            <a:srgbClr val="FFFFFF"/>
                          </a:solidFill>
                          <a:effectLst/>
                          <a:highlight>
                            <a:srgbClr val="156082"/>
                          </a:highlight>
                          <a:latin typeface="Calibri" panose="020F0502020204030204" pitchFamily="34" charset="0"/>
                        </a:rPr>
                        <a:t>Goal 1: Students will demonstrate fundamental knowledge in cybersecurity and business analytics. </a:t>
                      </a:r>
                      <a:endParaRPr lang="en-US" b="1" dirty="0">
                        <a:solidFill>
                          <a:srgbClr val="FFFFFF"/>
                        </a:solidFill>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tc gridSpan="2">
                  <a:txBody>
                    <a:bodyPr/>
                    <a:lstStyle/>
                    <a:p>
                      <a:pPr algn="ctr" fontAlgn="base"/>
                      <a:r>
                        <a:rPr lang="en-US" sz="1200" b="1" dirty="0">
                          <a:solidFill>
                            <a:srgbClr val="FFFFFF"/>
                          </a:solidFill>
                          <a:effectLst/>
                          <a:highlight>
                            <a:srgbClr val="156082"/>
                          </a:highlight>
                          <a:latin typeface="Calibri" panose="020F0502020204030204" pitchFamily="34" charset="0"/>
                        </a:rPr>
                        <a:t>Goal 2:   Students will analyze issues related to cybersecurity and business analytics. </a:t>
                      </a:r>
                      <a:endParaRPr lang="en-US" b="1" dirty="0">
                        <a:solidFill>
                          <a:srgbClr val="FFFFFF"/>
                        </a:solidFill>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tc>
                  <a:txBody>
                    <a:bodyPr/>
                    <a:lstStyle/>
                    <a:p>
                      <a:pPr algn="ctr" fontAlgn="base"/>
                      <a:r>
                        <a:rPr lang="en-US" sz="1200" b="1" dirty="0">
                          <a:solidFill>
                            <a:srgbClr val="FFFFFF"/>
                          </a:solidFill>
                          <a:effectLst/>
                          <a:highlight>
                            <a:srgbClr val="156082"/>
                          </a:highlight>
                          <a:latin typeface="Calibri" panose="020F0502020204030204" pitchFamily="34" charset="0"/>
                        </a:rPr>
                        <a:t>Goal 3:  Students will critically evaluate cybersecurity and business analytic solutions</a:t>
                      </a:r>
                      <a:endParaRPr lang="en-US" b="1" dirty="0">
                        <a:solidFill>
                          <a:srgbClr val="FFFFFF"/>
                        </a:solidFill>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434810415"/>
                  </a:ext>
                </a:extLst>
              </a:tr>
              <a:tr h="1466850">
                <a:tc>
                  <a:txBody>
                    <a:bodyPr/>
                    <a:lstStyle/>
                    <a:p>
                      <a:pPr fontAlgn="auto"/>
                      <a:endParaRPr lang="en-US" sz="1800">
                        <a:effectLst/>
                        <a:highlight>
                          <a:srgbClr val="CCD2D8"/>
                        </a:highligh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800">
                        <a:effectLst/>
                        <a:highlight>
                          <a:srgbClr val="CCD2D8"/>
                        </a:highligh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highlight>
                          <a:srgbClr val="CCD2D8"/>
                        </a:highlight>
                        <a:latin typeface="Calibri" panose="020F0502020204030204" pitchFamily="34" charset="0"/>
                      </a:endParaRPr>
                    </a:p>
                    <a:p>
                      <a:pPr fontAlgn="base"/>
                      <a:r>
                        <a:rPr lang="en-US" sz="1200" dirty="0">
                          <a:effectLst/>
                          <a:highlight>
                            <a:srgbClr val="CCD2D8"/>
                          </a:highlight>
                          <a:latin typeface="Calibri" panose="020F0502020204030204" pitchFamily="34" charset="0"/>
                        </a:rPr>
                        <a:t>1.1 Students will develop solutions for strategic, tactical, </a:t>
                      </a:r>
                      <a:r>
                        <a:rPr lang="en-US" sz="1200" dirty="0">
                          <a:effectLst/>
                          <a:latin typeface="Calibri" panose="020F0502020204030204" pitchFamily="34" charset="0"/>
                        </a:rPr>
                        <a:t>and operational problems</a:t>
                      </a:r>
                      <a:endParaRPr lang="en-US" dirty="0">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p>
                      <a:pPr fontAlgn="base"/>
                      <a:r>
                        <a:rPr lang="en-US" sz="1200" dirty="0">
                          <a:effectLst/>
                          <a:highlight>
                            <a:srgbClr val="CCD2D8"/>
                          </a:highlight>
                          <a:latin typeface="Calibri" panose="020F0502020204030204" pitchFamily="34" charset="0"/>
                        </a:rPr>
                        <a:t>1.2 Students will apply knowledge of core concepts in cybersecurity and business analytics in both technical and management domains</a:t>
                      </a:r>
                      <a:endParaRPr lang="en-US" dirty="0">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p>
                      <a:pPr fontAlgn="base"/>
                      <a:r>
                        <a:rPr lang="en-US" sz="1200">
                          <a:effectLst/>
                          <a:highlight>
                            <a:srgbClr val="CCD2D8"/>
                          </a:highlight>
                          <a:latin typeface="Calibri" panose="020F0502020204030204" pitchFamily="34" charset="0"/>
                        </a:rPr>
                        <a:t>2.1: Students will implement technical and analytical solutions in cybersecurity and information assurance contexts.  </a:t>
                      </a:r>
                      <a:endParaRPr lang="en-US">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highlight>
                          <a:srgbClr val="CCD2D8"/>
                        </a:highlight>
                        <a:latin typeface="Calibri" panose="020F0502020204030204" pitchFamily="34" charset="0"/>
                      </a:endParaRPr>
                    </a:p>
                    <a:p>
                      <a:pPr fontAlgn="base"/>
                      <a:r>
                        <a:rPr lang="en-US" sz="1200">
                          <a:effectLst/>
                          <a:highlight>
                            <a:srgbClr val="CCD2D8"/>
                          </a:highlight>
                          <a:latin typeface="Calibri" panose="020F0502020204030204" pitchFamily="34" charset="0"/>
                        </a:rPr>
                        <a:t>2.2: Students will solve issues by using the correct current technologies. </a:t>
                      </a:r>
                      <a:endParaRPr lang="en-US">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highlight>
                          <a:srgbClr val="CCD2D8"/>
                        </a:highlight>
                        <a:latin typeface="Calibri" panose="020F0502020204030204" pitchFamily="34" charset="0"/>
                      </a:endParaRPr>
                    </a:p>
                    <a:p>
                      <a:pPr fontAlgn="base"/>
                      <a:r>
                        <a:rPr lang="en-US" sz="1200">
                          <a:effectLst/>
                          <a:highlight>
                            <a:srgbClr val="CCD2D8"/>
                          </a:highlight>
                          <a:latin typeface="Calibri" panose="020F0502020204030204" pitchFamily="34" charset="0"/>
                        </a:rPr>
                        <a:t>3.1: Students will critique recommendations cybersecurity and business analytic scenarios.</a:t>
                      </a:r>
                      <a:endParaRPr lang="en-US">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870027505"/>
                  </a:ext>
                </a:extLst>
              </a:tr>
              <a:tr h="409575">
                <a:tc>
                  <a:txBody>
                    <a:bodyPr/>
                    <a:lstStyle/>
                    <a:p>
                      <a:pPr fontAlgn="base"/>
                      <a:r>
                        <a:rPr lang="en-US" sz="1200">
                          <a:effectLst/>
                          <a:highlight>
                            <a:srgbClr val="CCD2D8"/>
                          </a:highlight>
                          <a:latin typeface="Calibri" panose="020F0502020204030204" pitchFamily="34" charset="0"/>
                        </a:rPr>
                        <a:t>635</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highlight>
                            <a:srgbClr val="CCD2D8"/>
                          </a:highlight>
                          <a:latin typeface="Calibri" panose="020F0502020204030204" pitchFamily="34" charset="0"/>
                        </a:rPr>
                        <a:t>Data Analytics </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highlight>
                            <a:srgbClr val="CCD2D8"/>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highlight>
                            <a:srgbClr val="CCD2D8"/>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8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highlight>
                            <a:srgbClr val="CCD2D8"/>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201686754"/>
                  </a:ext>
                </a:extLst>
              </a:tr>
              <a:tr h="428625">
                <a:tc>
                  <a:txBody>
                    <a:bodyPr/>
                    <a:lstStyle/>
                    <a:p>
                      <a:pPr fontAlgn="base"/>
                      <a:r>
                        <a:rPr lang="en-US" sz="1200">
                          <a:effectLst/>
                          <a:highlight>
                            <a:srgbClr val="E7EAED"/>
                          </a:highlight>
                          <a:latin typeface="Calibri" panose="020F0502020204030204" pitchFamily="34" charset="0"/>
                        </a:rPr>
                        <a:t>636</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solidFill>
                            <a:srgbClr val="222222"/>
                          </a:solidFill>
                          <a:effectLst/>
                          <a:highlight>
                            <a:srgbClr val="E7EAED"/>
                          </a:highlight>
                          <a:latin typeface="Calibri" panose="020F0502020204030204" pitchFamily="34" charset="0"/>
                        </a:rPr>
                        <a:t>Information Systems Security</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800">
                        <a:effectLst/>
                        <a:highlight>
                          <a:srgbClr val="E7EAED"/>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highlight>
                            <a:srgbClr val="E7EAED"/>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highlight>
                            <a:srgbClr val="E7EAED"/>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highlight>
                          <a:srgbClr val="E7EAED"/>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highlight>
                            <a:srgbClr val="E7EAED"/>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658942910"/>
                  </a:ext>
                </a:extLst>
              </a:tr>
              <a:tr h="647700">
                <a:tc>
                  <a:txBody>
                    <a:bodyPr/>
                    <a:lstStyle/>
                    <a:p>
                      <a:pPr fontAlgn="base"/>
                      <a:r>
                        <a:rPr lang="en-US" sz="1200">
                          <a:effectLst/>
                          <a:highlight>
                            <a:srgbClr val="CCD2D8"/>
                          </a:highlight>
                          <a:latin typeface="Calibri" panose="020F0502020204030204" pitchFamily="34" charset="0"/>
                        </a:rPr>
                        <a:t>637</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solidFill>
                            <a:srgbClr val="222222"/>
                          </a:solidFill>
                          <a:effectLst/>
                          <a:highlight>
                            <a:srgbClr val="CCD2D8"/>
                          </a:highlight>
                          <a:latin typeface="Calibri" panose="020F0502020204030204" pitchFamily="34" charset="0"/>
                        </a:rPr>
                        <a:t>Database Management Systems</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highlight>
                            <a:srgbClr val="CCD2D8"/>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8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dirty="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970430689"/>
                  </a:ext>
                </a:extLst>
              </a:tr>
            </a:tbl>
          </a:graphicData>
        </a:graphic>
      </p:graphicFrame>
    </p:spTree>
    <p:extLst>
      <p:ext uri="{BB962C8B-B14F-4D97-AF65-F5344CB8AC3E}">
        <p14:creationId xmlns:p14="http://schemas.microsoft.com/office/powerpoint/2010/main" val="140059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F772-74BC-4FD1-9EAB-73BC89C7E1F2}"/>
              </a:ext>
            </a:extLst>
          </p:cNvPr>
          <p:cNvSpPr>
            <a:spLocks noGrp="1"/>
          </p:cNvSpPr>
          <p:nvPr>
            <p:ph type="title"/>
          </p:nvPr>
        </p:nvSpPr>
        <p:spPr>
          <a:xfrm>
            <a:off x="447315" y="557421"/>
            <a:ext cx="2749916" cy="2576196"/>
          </a:xfrm>
        </p:spPr>
        <p:txBody>
          <a:bodyPr>
            <a:normAutofit/>
          </a:bodyPr>
          <a:lstStyle/>
          <a:p>
            <a:r>
              <a:rPr lang="en-US" dirty="0"/>
              <a:t>Static visual of Curriculum Mapping </a:t>
            </a:r>
            <a:br>
              <a:rPr lang="en-US" dirty="0"/>
            </a:br>
            <a:r>
              <a:rPr lang="en-US" dirty="0"/>
              <a:t>for the </a:t>
            </a:r>
            <a:br>
              <a:rPr lang="en-US" dirty="0"/>
            </a:br>
            <a:r>
              <a:rPr lang="en-US" dirty="0"/>
              <a:t>ASM MBA</a:t>
            </a:r>
          </a:p>
        </p:txBody>
      </p:sp>
      <p:pic>
        <p:nvPicPr>
          <p:cNvPr id="7" name="Content Placeholder 6">
            <a:extLst>
              <a:ext uri="{FF2B5EF4-FFF2-40B4-BE49-F238E27FC236}">
                <a16:creationId xmlns:a16="http://schemas.microsoft.com/office/drawing/2014/main" id="{94210D96-78BF-4B47-A1BF-5326E57E83EA}"/>
              </a:ext>
            </a:extLst>
          </p:cNvPr>
          <p:cNvPicPr>
            <a:picLocks noGrp="1" noChangeAspect="1"/>
          </p:cNvPicPr>
          <p:nvPr>
            <p:ph idx="1"/>
          </p:nvPr>
        </p:nvPicPr>
        <p:blipFill rotWithShape="1">
          <a:blip r:embed="rId2"/>
          <a:srcRect l="21776" t="15161" r="21966" b="13668"/>
          <a:stretch/>
        </p:blipFill>
        <p:spPr>
          <a:xfrm>
            <a:off x="3309534" y="267128"/>
            <a:ext cx="8435152" cy="6002629"/>
          </a:xfrm>
          <a:prstGeom prst="rect">
            <a:avLst/>
          </a:prstGeom>
        </p:spPr>
      </p:pic>
      <p:sp>
        <p:nvSpPr>
          <p:cNvPr id="4" name="Date Placeholder 3">
            <a:extLst>
              <a:ext uri="{FF2B5EF4-FFF2-40B4-BE49-F238E27FC236}">
                <a16:creationId xmlns:a16="http://schemas.microsoft.com/office/drawing/2014/main" id="{E2613F54-83BB-4097-9372-1EEB504806E1}"/>
              </a:ext>
            </a:extLst>
          </p:cNvPr>
          <p:cNvSpPr>
            <a:spLocks noGrp="1"/>
          </p:cNvSpPr>
          <p:nvPr>
            <p:ph type="dt" sz="half" idx="10"/>
          </p:nvPr>
        </p:nvSpPr>
        <p:spPr/>
        <p:txBody>
          <a:bodyPr/>
          <a:lstStyle/>
          <a:p>
            <a:fld id="{63127A60-D6E5-4FC8-AEE1-70C560DD7B74}" type="datetime1">
              <a:rPr lang="en-US" smtClean="0"/>
              <a:t>4/16/2025</a:t>
            </a:fld>
            <a:endParaRPr lang="en-US"/>
          </a:p>
        </p:txBody>
      </p:sp>
      <p:sp>
        <p:nvSpPr>
          <p:cNvPr id="5" name="Footer Placeholder 4">
            <a:extLst>
              <a:ext uri="{FF2B5EF4-FFF2-40B4-BE49-F238E27FC236}">
                <a16:creationId xmlns:a16="http://schemas.microsoft.com/office/drawing/2014/main" id="{52DE794D-5621-4DF3-893B-22CB56217366}"/>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4934B53-7DBB-440A-99CE-FE1CFEB2E5E0}"/>
              </a:ext>
            </a:extLst>
          </p:cNvPr>
          <p:cNvSpPr>
            <a:spLocks noGrp="1"/>
          </p:cNvSpPr>
          <p:nvPr>
            <p:ph type="sldNum" sz="quarter" idx="12"/>
          </p:nvPr>
        </p:nvSpPr>
        <p:spPr/>
        <p:txBody>
          <a:bodyPr/>
          <a:lstStyle/>
          <a:p>
            <a:fld id="{5E4DE196-8A13-4FF7-A07E-102851959EAB}" type="slidenum">
              <a:rPr lang="en-US" smtClean="0"/>
              <a:t>17</a:t>
            </a:fld>
            <a:endParaRPr lang="en-US"/>
          </a:p>
        </p:txBody>
      </p:sp>
    </p:spTree>
    <p:extLst>
      <p:ext uri="{BB962C8B-B14F-4D97-AF65-F5344CB8AC3E}">
        <p14:creationId xmlns:p14="http://schemas.microsoft.com/office/powerpoint/2010/main" val="200164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4000">
              <a:schemeClr val="accent2">
                <a:lumMod val="60000"/>
                <a:lumOff val="40000"/>
              </a:schemeClr>
            </a:gs>
            <a:gs pos="71000">
              <a:schemeClr val="bg2">
                <a:tint val="100000"/>
                <a:shade val="40000"/>
                <a:satMod val="100000"/>
              </a:schemeClr>
            </a:gs>
            <a:gs pos="100000">
              <a:schemeClr val="bg2">
                <a:shade val="5000"/>
                <a:sat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6A72-5339-4663-8D8F-53C81E6E0468}"/>
              </a:ext>
            </a:extLst>
          </p:cNvPr>
          <p:cNvSpPr>
            <a:spLocks noGrp="1"/>
          </p:cNvSpPr>
          <p:nvPr>
            <p:ph type="title"/>
          </p:nvPr>
        </p:nvSpPr>
        <p:spPr>
          <a:xfrm>
            <a:off x="839788" y="820881"/>
            <a:ext cx="3639312" cy="2062595"/>
          </a:xfrm>
        </p:spPr>
        <p:txBody>
          <a:bodyPr anchor="t">
            <a:normAutofit/>
          </a:bodyPr>
          <a:lstStyle/>
          <a:p>
            <a:r>
              <a:rPr lang="en-US" sz="3200" dirty="0"/>
              <a:t>Contact us:</a:t>
            </a:r>
            <a:br>
              <a:rPr lang="en-US" sz="3200" dirty="0"/>
            </a:br>
            <a:r>
              <a:rPr lang="en-US" sz="3200" dirty="0">
                <a:hlinkClick r:id="rId2"/>
              </a:rPr>
              <a:t>assess@unm.edu</a:t>
            </a:r>
            <a:br>
              <a:rPr lang="en-US" sz="3200" dirty="0"/>
            </a:br>
            <a:r>
              <a:rPr lang="en-US" sz="3200" dirty="0">
                <a:hlinkClick r:id="rId3"/>
              </a:rPr>
              <a:t>apr@unm.edu</a:t>
            </a:r>
            <a:r>
              <a:rPr lang="en-US" sz="3200" dirty="0"/>
              <a:t> </a:t>
            </a:r>
            <a:br>
              <a:rPr lang="en-US" sz="3200" dirty="0"/>
            </a:br>
            <a:r>
              <a:rPr lang="en-US" sz="3200" dirty="0">
                <a:hlinkClick r:id="rId4"/>
              </a:rPr>
              <a:t>evarg@unm.edu</a:t>
            </a:r>
            <a:r>
              <a:rPr lang="en-US" sz="3200" dirty="0"/>
              <a:t> </a:t>
            </a:r>
            <a:br>
              <a:rPr lang="en-US" sz="3200" dirty="0"/>
            </a:br>
            <a:r>
              <a:rPr lang="en-US" sz="3200" dirty="0">
                <a:hlinkClick r:id="rId5"/>
              </a:rPr>
              <a:t>crowe8@unm.edu</a:t>
            </a:r>
            <a:r>
              <a:rPr lang="en-US" sz="3200" dirty="0"/>
              <a:t> </a:t>
            </a:r>
            <a:br>
              <a:rPr lang="en-US" dirty="0"/>
            </a:br>
            <a:endParaRPr lang="en-US" dirty="0"/>
          </a:p>
        </p:txBody>
      </p:sp>
      <p:pic>
        <p:nvPicPr>
          <p:cNvPr id="8" name="Picture 7" descr="A qr code on a white background&#10;&#10;Description automatically generated">
            <a:extLst>
              <a:ext uri="{FF2B5EF4-FFF2-40B4-BE49-F238E27FC236}">
                <a16:creationId xmlns:a16="http://schemas.microsoft.com/office/drawing/2014/main" id="{70111D69-ADAE-4608-A61D-EB496FA3C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4590" y="919595"/>
            <a:ext cx="5013614" cy="5013614"/>
          </a:xfrm>
          <a:prstGeom prst="rect">
            <a:avLst/>
          </a:prstGeom>
          <a:noFill/>
        </p:spPr>
      </p:pic>
      <p:sp>
        <p:nvSpPr>
          <p:cNvPr id="3" name="Subtitle 2">
            <a:extLst>
              <a:ext uri="{FF2B5EF4-FFF2-40B4-BE49-F238E27FC236}">
                <a16:creationId xmlns:a16="http://schemas.microsoft.com/office/drawing/2014/main" id="{0F10FE86-3608-4B59-B60A-5CB50F348625}"/>
              </a:ext>
            </a:extLst>
          </p:cNvPr>
          <p:cNvSpPr>
            <a:spLocks noGrp="1"/>
          </p:cNvSpPr>
          <p:nvPr>
            <p:ph type="body" sz="half" idx="2"/>
          </p:nvPr>
        </p:nvSpPr>
        <p:spPr>
          <a:xfrm>
            <a:off x="839788" y="3000652"/>
            <a:ext cx="3643889" cy="2868336"/>
          </a:xfrm>
        </p:spPr>
        <p:txBody>
          <a:bodyPr anchor="b">
            <a:normAutofit/>
          </a:bodyPr>
          <a:lstStyle/>
          <a:p>
            <a:pPr>
              <a:lnSpc>
                <a:spcPct val="100000"/>
              </a:lnSpc>
              <a:spcBef>
                <a:spcPts val="0"/>
              </a:spcBef>
            </a:pPr>
            <a:r>
              <a:rPr lang="en-US" sz="2800" b="1" dirty="0"/>
              <a:t>Let us know if you are interested in a one-day mapping institute:</a:t>
            </a:r>
          </a:p>
          <a:p>
            <a:endParaRPr lang="en-US" dirty="0"/>
          </a:p>
        </p:txBody>
      </p:sp>
      <p:sp>
        <p:nvSpPr>
          <p:cNvPr id="5" name="Footer Placeholder 4">
            <a:extLst>
              <a:ext uri="{FF2B5EF4-FFF2-40B4-BE49-F238E27FC236}">
                <a16:creationId xmlns:a16="http://schemas.microsoft.com/office/drawing/2014/main" id="{93A07A34-4F99-4D7F-99D1-0095F1C84A12}"/>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54627CC7-7DED-4286-A200-8FC83AB9CEF7}"/>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smtClean="0"/>
              <a:pPr>
                <a:spcAft>
                  <a:spcPts val="600"/>
                </a:spcAft>
              </a:pPr>
              <a:t>18</a:t>
            </a:fld>
            <a:endParaRPr lang="en-US"/>
          </a:p>
        </p:txBody>
      </p:sp>
    </p:spTree>
    <p:extLst>
      <p:ext uri="{BB962C8B-B14F-4D97-AF65-F5344CB8AC3E}">
        <p14:creationId xmlns:p14="http://schemas.microsoft.com/office/powerpoint/2010/main" val="192422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0000">
              <a:schemeClr val="accent5">
                <a:lumMod val="40000"/>
                <a:lumOff val="60000"/>
              </a:schemeClr>
            </a:gs>
            <a:gs pos="71000">
              <a:schemeClr val="bg2">
                <a:tint val="100000"/>
                <a:shade val="40000"/>
                <a:satMod val="100000"/>
              </a:schemeClr>
            </a:gs>
            <a:gs pos="100000">
              <a:schemeClr val="bg2">
                <a:shade val="5000"/>
                <a:sat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6281-EE26-A567-8AB0-6CB4D5B9ED69}"/>
              </a:ext>
            </a:extLst>
          </p:cNvPr>
          <p:cNvSpPr>
            <a:spLocks noGrp="1"/>
          </p:cNvSpPr>
          <p:nvPr>
            <p:ph type="ctrTitle"/>
          </p:nvPr>
        </p:nvSpPr>
        <p:spPr>
          <a:xfrm>
            <a:off x="1524000" y="536785"/>
            <a:ext cx="9144000" cy="2209393"/>
          </a:xfrm>
        </p:spPr>
        <p:txBody>
          <a:bodyPr>
            <a:normAutofit/>
          </a:bodyPr>
          <a:lstStyle/>
          <a:p>
            <a:br>
              <a:rPr lang="en-US" sz="5400" dirty="0">
                <a:solidFill>
                  <a:schemeClr val="accent5">
                    <a:lumMod val="50000"/>
                  </a:schemeClr>
                </a:solidFill>
              </a:rPr>
            </a:br>
            <a:r>
              <a:rPr lang="en-US" sz="5400" dirty="0">
                <a:solidFill>
                  <a:schemeClr val="accent5">
                    <a:lumMod val="50000"/>
                  </a:schemeClr>
                </a:solidFill>
              </a:rPr>
              <a:t>Curriculum Mapping Walkthrough </a:t>
            </a:r>
          </a:p>
        </p:txBody>
      </p:sp>
      <p:sp>
        <p:nvSpPr>
          <p:cNvPr id="3" name="Subtitle 2">
            <a:extLst>
              <a:ext uri="{FF2B5EF4-FFF2-40B4-BE49-F238E27FC236}">
                <a16:creationId xmlns:a16="http://schemas.microsoft.com/office/drawing/2014/main" id="{974C5BD9-5C52-A882-D415-7C3163694681}"/>
              </a:ext>
            </a:extLst>
          </p:cNvPr>
          <p:cNvSpPr>
            <a:spLocks noGrp="1"/>
          </p:cNvSpPr>
          <p:nvPr>
            <p:ph type="subTitle" idx="1"/>
          </p:nvPr>
        </p:nvSpPr>
        <p:spPr>
          <a:xfrm>
            <a:off x="526952" y="2895555"/>
            <a:ext cx="11383767" cy="1066890"/>
          </a:xfrm>
        </p:spPr>
        <p:txBody>
          <a:bodyPr vert="horz" lIns="91440" tIns="45720" rIns="91440" bIns="45720" rtlCol="0" anchor="t">
            <a:noAutofit/>
          </a:bodyPr>
          <a:lstStyle/>
          <a:p>
            <a:pPr algn="l"/>
            <a:endParaRPr lang="en-US" sz="2000" dirty="0">
              <a:solidFill>
                <a:schemeClr val="accent5">
                  <a:lumMod val="76000"/>
                </a:schemeClr>
              </a:solidFill>
            </a:endParaRPr>
          </a:p>
          <a:p>
            <a:pPr marL="342900" indent="-342900">
              <a:buFont typeface="Arial" panose="020B0604020202020204" pitchFamily="34" charset="0"/>
              <a:buChar char="•"/>
            </a:pPr>
            <a:r>
              <a:rPr lang="en-US" sz="2400" b="1" cap="none" dirty="0">
                <a:solidFill>
                  <a:schemeClr val="accent5">
                    <a:lumMod val="50000"/>
                  </a:schemeClr>
                </a:solidFill>
              </a:rPr>
              <a:t>Julie Sanchez, Director of Assessment &amp; APR</a:t>
            </a:r>
          </a:p>
          <a:p>
            <a:pPr marL="342900" indent="-342900">
              <a:buFont typeface="Arial" panose="020B0604020202020204" pitchFamily="34" charset="0"/>
              <a:buChar char="•"/>
            </a:pPr>
            <a:r>
              <a:rPr lang="en-US" sz="2400" b="1" cap="none" dirty="0">
                <a:solidFill>
                  <a:schemeClr val="accent5">
                    <a:lumMod val="50000"/>
                  </a:schemeClr>
                </a:solidFill>
              </a:rPr>
              <a:t>Amanda DiMercurio, APR Manager</a:t>
            </a:r>
          </a:p>
          <a:p>
            <a:pPr marL="342900" indent="-342900">
              <a:buFont typeface="Arial" panose="020B0604020202020204" pitchFamily="34" charset="0"/>
              <a:buChar char="•"/>
            </a:pPr>
            <a:r>
              <a:rPr lang="en-US" sz="2400" b="1" cap="none" dirty="0">
                <a:solidFill>
                  <a:schemeClr val="accent5">
                    <a:lumMod val="50000"/>
                  </a:schemeClr>
                </a:solidFill>
              </a:rPr>
              <a:t>Eva Rodriguez-Gonzalez, Spanish &amp; Portuguese faculty</a:t>
            </a:r>
          </a:p>
          <a:p>
            <a:pPr marL="342900" indent="-342900">
              <a:buFont typeface="Arial" panose="020B0604020202020204" pitchFamily="34" charset="0"/>
              <a:buChar char="•"/>
            </a:pPr>
            <a:r>
              <a:rPr lang="en-US" sz="2400" b="1" cap="none" dirty="0">
                <a:solidFill>
                  <a:schemeClr val="accent5">
                    <a:lumMod val="50000"/>
                  </a:schemeClr>
                </a:solidFill>
              </a:rPr>
              <a:t>Cassie Rowe, Anderson School of Management Accreditation</a:t>
            </a:r>
          </a:p>
        </p:txBody>
      </p:sp>
    </p:spTree>
    <p:extLst>
      <p:ext uri="{BB962C8B-B14F-4D97-AF65-F5344CB8AC3E}">
        <p14:creationId xmlns:p14="http://schemas.microsoft.com/office/powerpoint/2010/main" val="232913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000">
              <a:schemeClr val="accent5">
                <a:lumMod val="40000"/>
                <a:lumOff val="60000"/>
              </a:schemeClr>
            </a:gs>
            <a:gs pos="0">
              <a:schemeClr val="accent1">
                <a:lumMod val="45000"/>
                <a:lumOff val="55000"/>
              </a:schemeClr>
            </a:gs>
            <a:gs pos="100000">
              <a:schemeClr val="accent1">
                <a:lumMod val="45000"/>
                <a:lumOff val="5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16BB-357C-52DB-A1C4-4C55378168DC}"/>
              </a:ext>
            </a:extLst>
          </p:cNvPr>
          <p:cNvSpPr>
            <a:spLocks noGrp="1"/>
          </p:cNvSpPr>
          <p:nvPr>
            <p:ph type="title"/>
          </p:nvPr>
        </p:nvSpPr>
        <p:spPr>
          <a:xfrm>
            <a:off x="877824" y="345874"/>
            <a:ext cx="10449784" cy="1265928"/>
          </a:xfrm>
        </p:spPr>
        <p:txBody>
          <a:bodyPr anchor="b">
            <a:noAutofit/>
          </a:bodyPr>
          <a:lstStyle/>
          <a:p>
            <a:pPr algn="ctr"/>
            <a:br>
              <a:rPr lang="en-US" sz="4400" dirty="0"/>
            </a:br>
            <a:r>
              <a:rPr lang="en-US" sz="4400" dirty="0"/>
              <a:t>University of New Mexico </a:t>
            </a:r>
          </a:p>
        </p:txBody>
      </p:sp>
      <p:sp>
        <p:nvSpPr>
          <p:cNvPr id="4" name="Date Placeholder 3">
            <a:extLst>
              <a:ext uri="{FF2B5EF4-FFF2-40B4-BE49-F238E27FC236}">
                <a16:creationId xmlns:a16="http://schemas.microsoft.com/office/drawing/2014/main" id="{73D4C498-8A02-F207-5CD2-3C94607C2923}"/>
              </a:ext>
            </a:extLst>
          </p:cNvPr>
          <p:cNvSpPr>
            <a:spLocks noGrp="1"/>
          </p:cNvSpPr>
          <p:nvPr>
            <p:ph type="dt" sz="half" idx="10"/>
          </p:nvPr>
        </p:nvSpPr>
        <p:spPr>
          <a:xfrm>
            <a:off x="877824" y="6356350"/>
            <a:ext cx="2743200" cy="365125"/>
          </a:xfrm>
        </p:spPr>
        <p:txBody>
          <a:bodyPr anchor="ctr">
            <a:normAutofit/>
          </a:bodyPr>
          <a:lstStyle/>
          <a:p>
            <a:pPr>
              <a:spcAft>
                <a:spcPts val="600"/>
              </a:spcAft>
            </a:pPr>
            <a:fld id="{862DE3EA-D284-4C1E-80BD-8373CE29A4CC}" type="datetime1">
              <a:rPr lang="en-US"/>
              <a:pPr>
                <a:spcAft>
                  <a:spcPts val="600"/>
                </a:spcAft>
              </a:pPr>
              <a:t>4/16/2025</a:t>
            </a:fld>
            <a:endParaRPr lang="en-US"/>
          </a:p>
        </p:txBody>
      </p:sp>
      <p:sp>
        <p:nvSpPr>
          <p:cNvPr id="5" name="Footer Placeholder 4">
            <a:extLst>
              <a:ext uri="{FF2B5EF4-FFF2-40B4-BE49-F238E27FC236}">
                <a16:creationId xmlns:a16="http://schemas.microsoft.com/office/drawing/2014/main" id="{B5F3AC09-2082-5905-27EB-B7485BF6EB4C}"/>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66AEA998-7F98-C0F7-CFF8-AD49F90234F2}"/>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dirty="0"/>
              <a:pPr>
                <a:spcAft>
                  <a:spcPts val="600"/>
                </a:spcAft>
              </a:pPr>
              <a:t>2</a:t>
            </a:fld>
            <a:endParaRPr lang="en-US"/>
          </a:p>
        </p:txBody>
      </p:sp>
      <p:graphicFrame>
        <p:nvGraphicFramePr>
          <p:cNvPr id="8" name="Content Placeholder 2">
            <a:extLst>
              <a:ext uri="{FF2B5EF4-FFF2-40B4-BE49-F238E27FC236}">
                <a16:creationId xmlns:a16="http://schemas.microsoft.com/office/drawing/2014/main" id="{4FEA8CFD-0832-7EDB-6278-19FE73616717}"/>
              </a:ext>
            </a:extLst>
          </p:cNvPr>
          <p:cNvGraphicFramePr>
            <a:graphicFrameLocks noGrp="1"/>
          </p:cNvGraphicFramePr>
          <p:nvPr>
            <p:ph idx="1"/>
            <p:extLst>
              <p:ext uri="{D42A27DB-BD31-4B8C-83A1-F6EECF244321}">
                <p14:modId xmlns:p14="http://schemas.microsoft.com/office/powerpoint/2010/main" val="3032937617"/>
              </p:ext>
            </p:extLst>
          </p:nvPr>
        </p:nvGraphicFramePr>
        <p:xfrm>
          <a:off x="874776" y="1772394"/>
          <a:ext cx="10442448" cy="390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46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D35-C399-4273-8813-98F9DD7C0676}"/>
              </a:ext>
            </a:extLst>
          </p:cNvPr>
          <p:cNvSpPr>
            <a:spLocks noGrp="1"/>
          </p:cNvSpPr>
          <p:nvPr>
            <p:ph type="title"/>
          </p:nvPr>
        </p:nvSpPr>
        <p:spPr>
          <a:xfrm>
            <a:off x="877823" y="319088"/>
            <a:ext cx="4632757" cy="2062594"/>
          </a:xfrm>
        </p:spPr>
        <p:txBody>
          <a:bodyPr anchor="t">
            <a:normAutofit/>
          </a:bodyPr>
          <a:lstStyle/>
          <a:p>
            <a:pPr algn="ctr"/>
            <a:r>
              <a:rPr lang="en-US" sz="4000" dirty="0">
                <a:solidFill>
                  <a:schemeClr val="accent5">
                    <a:lumMod val="50000"/>
                  </a:schemeClr>
                </a:solidFill>
              </a:rPr>
              <a:t>What is a curriculum map?</a:t>
            </a:r>
          </a:p>
        </p:txBody>
      </p:sp>
      <p:pic>
        <p:nvPicPr>
          <p:cNvPr id="8" name="Picture 7" descr="A close-up of a game&#10;&#10;Description automatically generated">
            <a:extLst>
              <a:ext uri="{FF2B5EF4-FFF2-40B4-BE49-F238E27FC236}">
                <a16:creationId xmlns:a16="http://schemas.microsoft.com/office/drawing/2014/main" id="{56DA73F1-7714-417A-BBFE-60EEAA924E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361" r="4782" b="-2"/>
          <a:stretch/>
        </p:blipFill>
        <p:spPr>
          <a:xfrm>
            <a:off x="6664751" y="1421176"/>
            <a:ext cx="4765248" cy="4065802"/>
          </a:xfrm>
          <a:prstGeom prst="rect">
            <a:avLst/>
          </a:prstGeom>
          <a:noFill/>
        </p:spPr>
      </p:pic>
      <p:sp>
        <p:nvSpPr>
          <p:cNvPr id="3" name="Content Placeholder 2">
            <a:extLst>
              <a:ext uri="{FF2B5EF4-FFF2-40B4-BE49-F238E27FC236}">
                <a16:creationId xmlns:a16="http://schemas.microsoft.com/office/drawing/2014/main" id="{FCB4F33D-8994-4A8A-BE44-B9DF6853BE98}"/>
              </a:ext>
            </a:extLst>
          </p:cNvPr>
          <p:cNvSpPr>
            <a:spLocks noGrp="1"/>
          </p:cNvSpPr>
          <p:nvPr>
            <p:ph type="body" sz="half" idx="2"/>
          </p:nvPr>
        </p:nvSpPr>
        <p:spPr>
          <a:xfrm>
            <a:off x="877823" y="2769595"/>
            <a:ext cx="5218177" cy="2868336"/>
          </a:xfrm>
        </p:spPr>
        <p:txBody>
          <a:bodyPr anchor="b">
            <a:noAutofit/>
          </a:bodyPr>
          <a:lstStyle/>
          <a:p>
            <a:pPr marL="342900" indent="-342900">
              <a:buFont typeface="Arial" panose="020B0604020202020204" pitchFamily="34" charset="0"/>
              <a:buChar char="•"/>
            </a:pPr>
            <a:r>
              <a:rPr lang="en-US" sz="2000" dirty="0">
                <a:solidFill>
                  <a:schemeClr val="accent5">
                    <a:lumMod val="50000"/>
                  </a:schemeClr>
                </a:solidFill>
                <a:latin typeface="+mj-lt"/>
              </a:rPr>
              <a:t>Visualization of curricular relationships within one program or amongst/between all programs </a:t>
            </a:r>
          </a:p>
          <a:p>
            <a:pPr marL="342900" indent="-342900">
              <a:buFont typeface="Arial" panose="020B0604020202020204" pitchFamily="34" charset="0"/>
              <a:buChar char="•"/>
            </a:pPr>
            <a:r>
              <a:rPr lang="en-US" sz="2000" dirty="0">
                <a:solidFill>
                  <a:schemeClr val="accent5">
                    <a:lumMod val="50000"/>
                  </a:schemeClr>
                </a:solidFill>
                <a:latin typeface="+mj-lt"/>
              </a:rPr>
              <a:t>Tool to inform instructors: curriculum, SLO’s, student headcount/enrollment</a:t>
            </a:r>
          </a:p>
          <a:p>
            <a:pPr marL="342900" indent="-342900">
              <a:buFont typeface="Arial" panose="020B0604020202020204" pitchFamily="34" charset="0"/>
              <a:buChar char="•"/>
            </a:pPr>
            <a:r>
              <a:rPr lang="en-US" sz="2000" dirty="0">
                <a:solidFill>
                  <a:schemeClr val="accent5">
                    <a:lumMod val="50000"/>
                  </a:schemeClr>
                </a:solidFill>
                <a:latin typeface="+mj-lt"/>
              </a:rPr>
              <a:t>Tool to inform leadership: Degree alignment/gaps, resource allocation</a:t>
            </a:r>
          </a:p>
          <a:p>
            <a:pPr marL="342900" indent="-342900">
              <a:buFont typeface="Arial" panose="020B0604020202020204" pitchFamily="34" charset="0"/>
              <a:buChar char="•"/>
            </a:pPr>
            <a:r>
              <a:rPr lang="en-US" sz="2000" dirty="0">
                <a:solidFill>
                  <a:schemeClr val="accent5">
                    <a:lumMod val="50000"/>
                  </a:schemeClr>
                </a:solidFill>
                <a:latin typeface="+mj-lt"/>
              </a:rPr>
              <a:t>Tool to explore areas of student success and potential improvements </a:t>
            </a:r>
          </a:p>
        </p:txBody>
      </p:sp>
      <p:sp>
        <p:nvSpPr>
          <p:cNvPr id="4" name="Date Placeholder 3">
            <a:extLst>
              <a:ext uri="{FF2B5EF4-FFF2-40B4-BE49-F238E27FC236}">
                <a16:creationId xmlns:a16="http://schemas.microsoft.com/office/drawing/2014/main" id="{AA41D021-0AB7-4102-9536-64DD716A72FE}"/>
              </a:ext>
            </a:extLst>
          </p:cNvPr>
          <p:cNvSpPr>
            <a:spLocks noGrp="1"/>
          </p:cNvSpPr>
          <p:nvPr>
            <p:ph type="dt" sz="half" idx="10"/>
          </p:nvPr>
        </p:nvSpPr>
        <p:spPr>
          <a:xfrm>
            <a:off x="877824" y="6356350"/>
            <a:ext cx="2743200" cy="365125"/>
          </a:xfrm>
        </p:spPr>
        <p:txBody>
          <a:bodyPr anchor="ctr">
            <a:normAutofit/>
          </a:bodyPr>
          <a:lstStyle/>
          <a:p>
            <a:pPr>
              <a:spcAft>
                <a:spcPts val="600"/>
              </a:spcAft>
            </a:pPr>
            <a:fld id="{B673BECA-0261-4551-8C5F-9155AA089933}" type="datetime1">
              <a:rPr lang="en-US" smtClean="0"/>
              <a:pPr>
                <a:spcAft>
                  <a:spcPts val="600"/>
                </a:spcAft>
              </a:pPr>
              <a:t>4/16/2025</a:t>
            </a:fld>
            <a:endParaRPr lang="en-US"/>
          </a:p>
        </p:txBody>
      </p:sp>
      <p:sp>
        <p:nvSpPr>
          <p:cNvPr id="5" name="Footer Placeholder 4">
            <a:extLst>
              <a:ext uri="{FF2B5EF4-FFF2-40B4-BE49-F238E27FC236}">
                <a16:creationId xmlns:a16="http://schemas.microsoft.com/office/drawing/2014/main" id="{FF3D4A97-6C9E-4EAA-9E42-1C2EBC47BB96}"/>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19B2E9B2-3851-46E8-B710-6236CE637048}"/>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smtClean="0"/>
              <a:pPr>
                <a:spcAft>
                  <a:spcPts val="600"/>
                </a:spcAft>
              </a:pPr>
              <a:t>20</a:t>
            </a:fld>
            <a:endParaRPr lang="en-US"/>
          </a:p>
        </p:txBody>
      </p:sp>
    </p:spTree>
    <p:extLst>
      <p:ext uri="{BB962C8B-B14F-4D97-AF65-F5344CB8AC3E}">
        <p14:creationId xmlns:p14="http://schemas.microsoft.com/office/powerpoint/2010/main" val="217220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37789-2E9A-4638-AE43-86AA04CC4C56}"/>
              </a:ext>
            </a:extLst>
          </p:cNvPr>
          <p:cNvSpPr>
            <a:spLocks noGrp="1"/>
          </p:cNvSpPr>
          <p:nvPr>
            <p:ph type="dt" sz="half" idx="10"/>
          </p:nvPr>
        </p:nvSpPr>
        <p:spPr/>
        <p:txBody>
          <a:bodyPr/>
          <a:lstStyle/>
          <a:p>
            <a:fld id="{011324B8-F173-4A42-B15E-D92D6154C218}" type="datetime1">
              <a:rPr lang="en-US" smtClean="0"/>
              <a:t>4/16/2025</a:t>
            </a:fld>
            <a:endParaRPr lang="en-US"/>
          </a:p>
        </p:txBody>
      </p:sp>
      <p:sp>
        <p:nvSpPr>
          <p:cNvPr id="3" name="Footer Placeholder 2">
            <a:extLst>
              <a:ext uri="{FF2B5EF4-FFF2-40B4-BE49-F238E27FC236}">
                <a16:creationId xmlns:a16="http://schemas.microsoft.com/office/drawing/2014/main" id="{B6D70B9E-ED1D-4ACF-A10E-84CB74860BC4}"/>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2D7A6ADE-1E2F-4477-8153-D9D1EEE4617F}"/>
              </a:ext>
            </a:extLst>
          </p:cNvPr>
          <p:cNvSpPr>
            <a:spLocks noGrp="1"/>
          </p:cNvSpPr>
          <p:nvPr>
            <p:ph type="sldNum" sz="quarter" idx="12"/>
          </p:nvPr>
        </p:nvSpPr>
        <p:spPr/>
        <p:txBody>
          <a:bodyPr/>
          <a:lstStyle/>
          <a:p>
            <a:fld id="{5E4DE196-8A13-4FF7-A07E-102851959EAB}" type="slidenum">
              <a:rPr lang="en-US" smtClean="0"/>
              <a:t>21</a:t>
            </a:fld>
            <a:endParaRPr lang="en-US"/>
          </a:p>
        </p:txBody>
      </p:sp>
      <p:graphicFrame>
        <p:nvGraphicFramePr>
          <p:cNvPr id="5" name="Diagram 4">
            <a:extLst>
              <a:ext uri="{FF2B5EF4-FFF2-40B4-BE49-F238E27FC236}">
                <a16:creationId xmlns:a16="http://schemas.microsoft.com/office/drawing/2014/main" id="{1AE0A7CD-A5FF-4D14-B98B-879E04ED8B8B}"/>
              </a:ext>
            </a:extLst>
          </p:cNvPr>
          <p:cNvGraphicFramePr/>
          <p:nvPr/>
        </p:nvGraphicFramePr>
        <p:xfrm>
          <a:off x="2322835" y="426324"/>
          <a:ext cx="7351516" cy="6005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50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B49A-4FD3-A2D7-A840-49F44097355E}"/>
              </a:ext>
            </a:extLst>
          </p:cNvPr>
          <p:cNvSpPr>
            <a:spLocks noGrp="1"/>
          </p:cNvSpPr>
          <p:nvPr>
            <p:ph type="title"/>
          </p:nvPr>
        </p:nvSpPr>
        <p:spPr>
          <a:xfrm>
            <a:off x="215900" y="136525"/>
            <a:ext cx="11735305" cy="930275"/>
          </a:xfrm>
        </p:spPr>
        <p:txBody>
          <a:bodyPr anchor="t">
            <a:noAutofit/>
          </a:bodyPr>
          <a:lstStyle/>
          <a:p>
            <a:pPr algn="ctr"/>
            <a:r>
              <a:rPr lang="en-US" sz="4400" dirty="0">
                <a:solidFill>
                  <a:schemeClr val="tx1"/>
                </a:solidFill>
              </a:rPr>
              <a:t>Walkthrough of building a curriculum map </a:t>
            </a:r>
          </a:p>
        </p:txBody>
      </p:sp>
      <p:sp>
        <p:nvSpPr>
          <p:cNvPr id="5" name="Footer Placeholder 4">
            <a:extLst>
              <a:ext uri="{FF2B5EF4-FFF2-40B4-BE49-F238E27FC236}">
                <a16:creationId xmlns:a16="http://schemas.microsoft.com/office/drawing/2014/main" id="{DA8F5A25-9330-657E-1E6B-1F9BCA0E9923}"/>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C039B891-6835-BBAA-5252-4A69D6A04BBC}"/>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dirty="0"/>
              <a:pPr>
                <a:spcAft>
                  <a:spcPts val="600"/>
                </a:spcAft>
              </a:pPr>
              <a:t>22</a:t>
            </a:fld>
            <a:endParaRPr lang="en-US"/>
          </a:p>
        </p:txBody>
      </p:sp>
      <p:graphicFrame>
        <p:nvGraphicFramePr>
          <p:cNvPr id="9" name="Content Placeholder 6">
            <a:extLst>
              <a:ext uri="{FF2B5EF4-FFF2-40B4-BE49-F238E27FC236}">
                <a16:creationId xmlns:a16="http://schemas.microsoft.com/office/drawing/2014/main" id="{09C6E587-6A97-5FC4-FBD2-E99EDA88EAF0}"/>
              </a:ext>
            </a:extLst>
          </p:cNvPr>
          <p:cNvGraphicFramePr>
            <a:graphicFrameLocks noGrp="1"/>
          </p:cNvGraphicFramePr>
          <p:nvPr>
            <p:ph idx="1"/>
            <p:extLst>
              <p:ext uri="{D42A27DB-BD31-4B8C-83A1-F6EECF244321}">
                <p14:modId xmlns:p14="http://schemas.microsoft.com/office/powerpoint/2010/main" val="1221540103"/>
              </p:ext>
            </p:extLst>
          </p:nvPr>
        </p:nvGraphicFramePr>
        <p:xfrm>
          <a:off x="215900" y="1244600"/>
          <a:ext cx="5922489"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a:extLst>
              <a:ext uri="{FF2B5EF4-FFF2-40B4-BE49-F238E27FC236}">
                <a16:creationId xmlns:a16="http://schemas.microsoft.com/office/drawing/2014/main" id="{FDAEC1D4-EACB-4FFA-86B3-8F646DBE461A}"/>
              </a:ext>
            </a:extLst>
          </p:cNvPr>
          <p:cNvGraphicFramePr>
            <a:graphicFrameLocks/>
          </p:cNvGraphicFramePr>
          <p:nvPr>
            <p:extLst>
              <p:ext uri="{D42A27DB-BD31-4B8C-83A1-F6EECF244321}">
                <p14:modId xmlns:p14="http://schemas.microsoft.com/office/powerpoint/2010/main" val="1617065305"/>
              </p:ext>
            </p:extLst>
          </p:nvPr>
        </p:nvGraphicFramePr>
        <p:xfrm>
          <a:off x="6315684" y="1108954"/>
          <a:ext cx="5770089" cy="54299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91F59F84-5A76-488A-A46D-E4660C1FBF96}"/>
              </a:ext>
            </a:extLst>
          </p:cNvPr>
          <p:cNvSpPr txBox="1"/>
          <p:nvPr/>
        </p:nvSpPr>
        <p:spPr>
          <a:xfrm>
            <a:off x="1193800" y="5433020"/>
            <a:ext cx="4787900" cy="923330"/>
          </a:xfrm>
          <a:prstGeom prst="rect">
            <a:avLst/>
          </a:prstGeom>
          <a:noFill/>
        </p:spPr>
        <p:txBody>
          <a:bodyPr wrap="square" rtlCol="0">
            <a:spAutoFit/>
          </a:bodyPr>
          <a:lstStyle/>
          <a:p>
            <a:r>
              <a:rPr lang="en-US" b="1" dirty="0"/>
              <a:t>Wanted to reduce the number of learning objectives, tie them to Bloom’s Taxonomy and align with curriculum</a:t>
            </a:r>
            <a:r>
              <a:rPr lang="en-US" dirty="0"/>
              <a:t>. </a:t>
            </a:r>
          </a:p>
        </p:txBody>
      </p:sp>
    </p:spTree>
    <p:extLst>
      <p:ext uri="{BB962C8B-B14F-4D97-AF65-F5344CB8AC3E}">
        <p14:creationId xmlns:p14="http://schemas.microsoft.com/office/powerpoint/2010/main" val="69360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2FBD61-3AD9-4F5A-B972-4644F60AE35A}"/>
              </a:ext>
            </a:extLst>
          </p:cNvPr>
          <p:cNvSpPr>
            <a:spLocks noGrp="1"/>
          </p:cNvSpPr>
          <p:nvPr>
            <p:ph type="title"/>
          </p:nvPr>
        </p:nvSpPr>
        <p:spPr>
          <a:xfrm>
            <a:off x="962960" y="-395510"/>
            <a:ext cx="10266079" cy="1265928"/>
          </a:xfrm>
        </p:spPr>
        <p:txBody>
          <a:bodyPr>
            <a:normAutofit/>
          </a:bodyPr>
          <a:lstStyle/>
          <a:p>
            <a:pPr algn="ctr"/>
            <a:r>
              <a:rPr lang="en-US" sz="4800" dirty="0"/>
              <a:t>Preparing to Map </a:t>
            </a:r>
          </a:p>
        </p:txBody>
      </p:sp>
      <p:sp>
        <p:nvSpPr>
          <p:cNvPr id="10" name="Oval 9">
            <a:extLst>
              <a:ext uri="{FF2B5EF4-FFF2-40B4-BE49-F238E27FC236}">
                <a16:creationId xmlns:a16="http://schemas.microsoft.com/office/drawing/2014/main" id="{31A322A7-126D-4AFC-A9F3-6464E80FADE3}"/>
              </a:ext>
            </a:extLst>
          </p:cNvPr>
          <p:cNvSpPr/>
          <p:nvPr/>
        </p:nvSpPr>
        <p:spPr>
          <a:xfrm>
            <a:off x="2254784" y="880099"/>
            <a:ext cx="1981867" cy="175024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RESOURCES</a:t>
            </a:r>
          </a:p>
          <a:p>
            <a:pPr algn="ctr"/>
            <a:r>
              <a:rPr lang="en-US" sz="1700" dirty="0">
                <a:solidFill>
                  <a:schemeClr val="tx1"/>
                </a:solidFill>
              </a:rPr>
              <a:t>Blooms</a:t>
            </a:r>
          </a:p>
          <a:p>
            <a:pPr algn="ctr"/>
            <a:r>
              <a:rPr lang="en-US" sz="1700" dirty="0">
                <a:solidFill>
                  <a:schemeClr val="tx1"/>
                </a:solidFill>
              </a:rPr>
              <a:t>Taxonomy</a:t>
            </a:r>
          </a:p>
          <a:p>
            <a:pPr algn="ctr"/>
            <a:r>
              <a:rPr lang="en-US" sz="1700" dirty="0">
                <a:solidFill>
                  <a:schemeClr val="tx1"/>
                </a:solidFill>
              </a:rPr>
              <a:t>Data </a:t>
            </a:r>
          </a:p>
        </p:txBody>
      </p:sp>
      <p:sp>
        <p:nvSpPr>
          <p:cNvPr id="11" name="Content Placeholder 10">
            <a:extLst>
              <a:ext uri="{FF2B5EF4-FFF2-40B4-BE49-F238E27FC236}">
                <a16:creationId xmlns:a16="http://schemas.microsoft.com/office/drawing/2014/main" id="{D1125F02-A93A-49E4-BF03-A44EF3360CD4}"/>
              </a:ext>
            </a:extLst>
          </p:cNvPr>
          <p:cNvSpPr>
            <a:spLocks noGrp="1"/>
          </p:cNvSpPr>
          <p:nvPr>
            <p:ph sz="half" idx="1"/>
          </p:nvPr>
        </p:nvSpPr>
        <p:spPr>
          <a:xfrm>
            <a:off x="3434595" y="3299618"/>
            <a:ext cx="2117813" cy="223286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US" sz="1800" dirty="0">
                <a:solidFill>
                  <a:schemeClr val="tx1"/>
                </a:solidFill>
              </a:rPr>
              <a:t>MATERIALS NEEDED</a:t>
            </a:r>
          </a:p>
          <a:p>
            <a:pPr>
              <a:lnSpc>
                <a:spcPct val="50000"/>
              </a:lnSpc>
            </a:pPr>
            <a:r>
              <a:rPr lang="en-US" sz="1800" dirty="0">
                <a:solidFill>
                  <a:schemeClr val="tx1"/>
                </a:solidFill>
              </a:rPr>
              <a:t>Course list</a:t>
            </a:r>
          </a:p>
          <a:p>
            <a:pPr>
              <a:lnSpc>
                <a:spcPct val="50000"/>
              </a:lnSpc>
            </a:pPr>
            <a:r>
              <a:rPr lang="en-US" sz="1800" dirty="0">
                <a:solidFill>
                  <a:schemeClr val="tx1"/>
                </a:solidFill>
              </a:rPr>
              <a:t> Syllabi</a:t>
            </a:r>
          </a:p>
          <a:p>
            <a:pPr>
              <a:lnSpc>
                <a:spcPct val="50000"/>
              </a:lnSpc>
            </a:pPr>
            <a:r>
              <a:rPr lang="en-US" sz="1800" dirty="0">
                <a:solidFill>
                  <a:schemeClr val="tx1"/>
                </a:solidFill>
              </a:rPr>
              <a:t> SLOs </a:t>
            </a:r>
          </a:p>
          <a:p>
            <a:pPr marL="0" indent="0">
              <a:buNone/>
            </a:pPr>
            <a:endParaRPr lang="en-US" sz="1800" dirty="0">
              <a:solidFill>
                <a:schemeClr val="tx1"/>
              </a:solidFill>
            </a:endParaRPr>
          </a:p>
        </p:txBody>
      </p:sp>
      <p:sp>
        <p:nvSpPr>
          <p:cNvPr id="12" name="Oval 11">
            <a:extLst>
              <a:ext uri="{FF2B5EF4-FFF2-40B4-BE49-F238E27FC236}">
                <a16:creationId xmlns:a16="http://schemas.microsoft.com/office/drawing/2014/main" id="{C2498DF1-C40A-4E9A-95A3-941E2AD48B4F}"/>
              </a:ext>
            </a:extLst>
          </p:cNvPr>
          <p:cNvSpPr/>
          <p:nvPr/>
        </p:nvSpPr>
        <p:spPr>
          <a:xfrm>
            <a:off x="2033418" y="2406350"/>
            <a:ext cx="1775541" cy="182433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TIMELINE</a:t>
            </a:r>
          </a:p>
          <a:p>
            <a:pPr algn="ctr"/>
            <a:endParaRPr lang="en-US" sz="1700" dirty="0">
              <a:solidFill>
                <a:schemeClr val="tx1"/>
              </a:solidFill>
            </a:endParaRPr>
          </a:p>
          <a:p>
            <a:pPr algn="ctr"/>
            <a:r>
              <a:rPr lang="en-US" sz="1700" dirty="0">
                <a:solidFill>
                  <a:schemeClr val="tx1"/>
                </a:solidFill>
              </a:rPr>
              <a:t>1 Semester- </a:t>
            </a:r>
          </a:p>
          <a:p>
            <a:pPr algn="ctr"/>
            <a:r>
              <a:rPr lang="en-US" sz="1700" dirty="0">
                <a:solidFill>
                  <a:schemeClr val="tx1"/>
                </a:solidFill>
              </a:rPr>
              <a:t>1 year</a:t>
            </a:r>
          </a:p>
          <a:p>
            <a:pPr algn="ctr"/>
            <a:endParaRPr lang="en-US" sz="1700" dirty="0">
              <a:solidFill>
                <a:schemeClr val="tx1"/>
              </a:solidFill>
            </a:endParaRPr>
          </a:p>
        </p:txBody>
      </p:sp>
      <p:sp>
        <p:nvSpPr>
          <p:cNvPr id="13" name="Oval 12">
            <a:extLst>
              <a:ext uri="{FF2B5EF4-FFF2-40B4-BE49-F238E27FC236}">
                <a16:creationId xmlns:a16="http://schemas.microsoft.com/office/drawing/2014/main" id="{03BCB58A-4CFA-4EE3-A0EB-22EC02C43B7E}"/>
              </a:ext>
            </a:extLst>
          </p:cNvPr>
          <p:cNvSpPr/>
          <p:nvPr/>
        </p:nvSpPr>
        <p:spPr>
          <a:xfrm>
            <a:off x="4396211" y="1126704"/>
            <a:ext cx="1285977" cy="126592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NEEDS</a:t>
            </a:r>
          </a:p>
        </p:txBody>
      </p:sp>
      <p:sp>
        <p:nvSpPr>
          <p:cNvPr id="14" name="Oval 13">
            <a:extLst>
              <a:ext uri="{FF2B5EF4-FFF2-40B4-BE49-F238E27FC236}">
                <a16:creationId xmlns:a16="http://schemas.microsoft.com/office/drawing/2014/main" id="{7690D5CB-523C-4E43-BAF7-6E4EF4377EC6}"/>
              </a:ext>
            </a:extLst>
          </p:cNvPr>
          <p:cNvSpPr/>
          <p:nvPr/>
        </p:nvSpPr>
        <p:spPr>
          <a:xfrm>
            <a:off x="3439395" y="1904791"/>
            <a:ext cx="1618659" cy="156279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ALL DEGREES</a:t>
            </a:r>
          </a:p>
          <a:p>
            <a:pPr algn="ctr"/>
            <a:r>
              <a:rPr lang="en-US" sz="1700" dirty="0">
                <a:solidFill>
                  <a:schemeClr val="tx1"/>
                </a:solidFill>
              </a:rPr>
              <a:t>?</a:t>
            </a:r>
          </a:p>
        </p:txBody>
      </p:sp>
      <p:sp>
        <p:nvSpPr>
          <p:cNvPr id="17" name="Oval 16">
            <a:extLst>
              <a:ext uri="{FF2B5EF4-FFF2-40B4-BE49-F238E27FC236}">
                <a16:creationId xmlns:a16="http://schemas.microsoft.com/office/drawing/2014/main" id="{2F67AFE6-3E8A-431F-83BF-3AE1D2F5FF24}"/>
              </a:ext>
            </a:extLst>
          </p:cNvPr>
          <p:cNvSpPr/>
          <p:nvPr/>
        </p:nvSpPr>
        <p:spPr>
          <a:xfrm>
            <a:off x="5108187" y="4950779"/>
            <a:ext cx="1716069" cy="162205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ADVISING</a:t>
            </a:r>
          </a:p>
        </p:txBody>
      </p:sp>
      <p:sp>
        <p:nvSpPr>
          <p:cNvPr id="18" name="Oval 17">
            <a:extLst>
              <a:ext uri="{FF2B5EF4-FFF2-40B4-BE49-F238E27FC236}">
                <a16:creationId xmlns:a16="http://schemas.microsoft.com/office/drawing/2014/main" id="{31962E19-3558-4E0E-97FD-C214C52CAF7E}"/>
              </a:ext>
            </a:extLst>
          </p:cNvPr>
          <p:cNvSpPr/>
          <p:nvPr/>
        </p:nvSpPr>
        <p:spPr>
          <a:xfrm>
            <a:off x="7055267" y="3098149"/>
            <a:ext cx="1775541" cy="169517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COURSE POSITION/FIT</a:t>
            </a:r>
          </a:p>
        </p:txBody>
      </p:sp>
      <p:sp>
        <p:nvSpPr>
          <p:cNvPr id="19" name="Oval 18">
            <a:extLst>
              <a:ext uri="{FF2B5EF4-FFF2-40B4-BE49-F238E27FC236}">
                <a16:creationId xmlns:a16="http://schemas.microsoft.com/office/drawing/2014/main" id="{35EB5EA1-5367-4D7B-B7D4-6F9E561D8052}"/>
              </a:ext>
            </a:extLst>
          </p:cNvPr>
          <p:cNvSpPr/>
          <p:nvPr/>
        </p:nvSpPr>
        <p:spPr>
          <a:xfrm>
            <a:off x="9005737" y="926603"/>
            <a:ext cx="1598754" cy="169517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PROBLEM</a:t>
            </a:r>
          </a:p>
          <a:p>
            <a:pPr algn="ctr"/>
            <a:r>
              <a:rPr lang="en-US" sz="1700" dirty="0">
                <a:solidFill>
                  <a:schemeClr val="tx1"/>
                </a:solidFill>
              </a:rPr>
              <a:t>SOLVING</a:t>
            </a:r>
          </a:p>
        </p:txBody>
      </p:sp>
      <p:sp>
        <p:nvSpPr>
          <p:cNvPr id="20" name="Oval 19">
            <a:extLst>
              <a:ext uri="{FF2B5EF4-FFF2-40B4-BE49-F238E27FC236}">
                <a16:creationId xmlns:a16="http://schemas.microsoft.com/office/drawing/2014/main" id="{9E99C78D-152A-4A4D-B471-BB7801371321}"/>
              </a:ext>
            </a:extLst>
          </p:cNvPr>
          <p:cNvSpPr/>
          <p:nvPr/>
        </p:nvSpPr>
        <p:spPr>
          <a:xfrm>
            <a:off x="7081272" y="1255114"/>
            <a:ext cx="2251368" cy="206602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CONNECTIONS</a:t>
            </a:r>
          </a:p>
        </p:txBody>
      </p:sp>
      <p:sp>
        <p:nvSpPr>
          <p:cNvPr id="21" name="Oval 20">
            <a:extLst>
              <a:ext uri="{FF2B5EF4-FFF2-40B4-BE49-F238E27FC236}">
                <a16:creationId xmlns:a16="http://schemas.microsoft.com/office/drawing/2014/main" id="{9434AD49-E5F7-4D58-9697-0756BECBC2C5}"/>
              </a:ext>
            </a:extLst>
          </p:cNvPr>
          <p:cNvSpPr/>
          <p:nvPr/>
        </p:nvSpPr>
        <p:spPr>
          <a:xfrm>
            <a:off x="6712995" y="4688248"/>
            <a:ext cx="2117813" cy="203679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ACCREDITOR/STANDARDS </a:t>
            </a:r>
          </a:p>
        </p:txBody>
      </p:sp>
      <p:sp>
        <p:nvSpPr>
          <p:cNvPr id="22" name="Oval 21">
            <a:extLst>
              <a:ext uri="{FF2B5EF4-FFF2-40B4-BE49-F238E27FC236}">
                <a16:creationId xmlns:a16="http://schemas.microsoft.com/office/drawing/2014/main" id="{64EB3B0B-A697-452F-8265-6EBEAAF0437E}"/>
              </a:ext>
            </a:extLst>
          </p:cNvPr>
          <p:cNvSpPr/>
          <p:nvPr/>
        </p:nvSpPr>
        <p:spPr>
          <a:xfrm>
            <a:off x="1981887" y="4006694"/>
            <a:ext cx="1775541" cy="175511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USE</a:t>
            </a:r>
          </a:p>
          <a:p>
            <a:pPr algn="ctr"/>
            <a:r>
              <a:rPr lang="en-US" sz="1700" dirty="0">
                <a:solidFill>
                  <a:schemeClr val="tx1"/>
                </a:solidFill>
              </a:rPr>
              <a:t> TOOL </a:t>
            </a:r>
          </a:p>
          <a:p>
            <a:pPr algn="ctr"/>
            <a:r>
              <a:rPr lang="en-US" sz="1700" dirty="0">
                <a:solidFill>
                  <a:schemeClr val="tx1"/>
                </a:solidFill>
              </a:rPr>
              <a:t>TO COMPARE? </a:t>
            </a:r>
          </a:p>
        </p:txBody>
      </p:sp>
      <p:sp>
        <p:nvSpPr>
          <p:cNvPr id="23" name="Oval 22">
            <a:extLst>
              <a:ext uri="{FF2B5EF4-FFF2-40B4-BE49-F238E27FC236}">
                <a16:creationId xmlns:a16="http://schemas.microsoft.com/office/drawing/2014/main" id="{56503B26-CAE5-40C6-B994-F3422C520DEF}"/>
              </a:ext>
            </a:extLst>
          </p:cNvPr>
          <p:cNvSpPr/>
          <p:nvPr/>
        </p:nvSpPr>
        <p:spPr>
          <a:xfrm>
            <a:off x="8360627" y="2432564"/>
            <a:ext cx="1456134" cy="137617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END GOALS</a:t>
            </a:r>
          </a:p>
        </p:txBody>
      </p:sp>
      <p:sp>
        <p:nvSpPr>
          <p:cNvPr id="24" name="Oval 23">
            <a:extLst>
              <a:ext uri="{FF2B5EF4-FFF2-40B4-BE49-F238E27FC236}">
                <a16:creationId xmlns:a16="http://schemas.microsoft.com/office/drawing/2014/main" id="{2EB91486-7755-434F-B961-2CA0E8222CF8}"/>
              </a:ext>
            </a:extLst>
          </p:cNvPr>
          <p:cNvSpPr/>
          <p:nvPr/>
        </p:nvSpPr>
        <p:spPr>
          <a:xfrm>
            <a:off x="5223137" y="3876903"/>
            <a:ext cx="2020348" cy="145050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a:t>
            </a:r>
          </a:p>
          <a:p>
            <a:pPr algn="ctr"/>
            <a:r>
              <a:rPr lang="en-US" dirty="0">
                <a:solidFill>
                  <a:schemeClr val="tx1"/>
                </a:solidFill>
              </a:rPr>
              <a:t>GOING</a:t>
            </a:r>
          </a:p>
          <a:p>
            <a:pPr algn="ctr"/>
            <a:r>
              <a:rPr lang="en-US" dirty="0">
                <a:solidFill>
                  <a:schemeClr val="tx1"/>
                </a:solidFill>
              </a:rPr>
              <a:t>PROCESS</a:t>
            </a:r>
          </a:p>
        </p:txBody>
      </p:sp>
      <p:sp>
        <p:nvSpPr>
          <p:cNvPr id="25" name="Oval 24">
            <a:extLst>
              <a:ext uri="{FF2B5EF4-FFF2-40B4-BE49-F238E27FC236}">
                <a16:creationId xmlns:a16="http://schemas.microsoft.com/office/drawing/2014/main" id="{F03292A2-49A5-40F3-AC59-ECA0B778361D}"/>
              </a:ext>
            </a:extLst>
          </p:cNvPr>
          <p:cNvSpPr/>
          <p:nvPr/>
        </p:nvSpPr>
        <p:spPr>
          <a:xfrm>
            <a:off x="3431408" y="5029232"/>
            <a:ext cx="1716069" cy="149686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WHO DOES THIS  SUPPORT?</a:t>
            </a:r>
          </a:p>
        </p:txBody>
      </p:sp>
      <p:pic>
        <p:nvPicPr>
          <p:cNvPr id="27" name="Picture 26">
            <a:extLst>
              <a:ext uri="{FF2B5EF4-FFF2-40B4-BE49-F238E27FC236}">
                <a16:creationId xmlns:a16="http://schemas.microsoft.com/office/drawing/2014/main" id="{0587565F-260C-4874-B643-73D6FD515AC7}"/>
              </a:ext>
            </a:extLst>
          </p:cNvPr>
          <p:cNvPicPr>
            <a:picLocks noChangeAspect="1"/>
          </p:cNvPicPr>
          <p:nvPr/>
        </p:nvPicPr>
        <p:blipFill>
          <a:blip r:embed="rId3"/>
          <a:stretch>
            <a:fillRect/>
          </a:stretch>
        </p:blipFill>
        <p:spPr>
          <a:xfrm>
            <a:off x="8461746" y="3609588"/>
            <a:ext cx="2251368" cy="2433189"/>
          </a:xfrm>
          <a:prstGeom prst="rect">
            <a:avLst/>
          </a:prstGeom>
        </p:spPr>
      </p:pic>
      <p:pic>
        <p:nvPicPr>
          <p:cNvPr id="26" name="Picture 25">
            <a:extLst>
              <a:ext uri="{FF2B5EF4-FFF2-40B4-BE49-F238E27FC236}">
                <a16:creationId xmlns:a16="http://schemas.microsoft.com/office/drawing/2014/main" id="{CFE63C75-BC64-4C32-B1B3-6DD16AD99589}"/>
              </a:ext>
            </a:extLst>
          </p:cNvPr>
          <p:cNvPicPr>
            <a:picLocks noChangeAspect="1"/>
          </p:cNvPicPr>
          <p:nvPr/>
        </p:nvPicPr>
        <p:blipFill>
          <a:blip r:embed="rId3"/>
          <a:stretch>
            <a:fillRect/>
          </a:stretch>
        </p:blipFill>
        <p:spPr>
          <a:xfrm>
            <a:off x="5020191" y="1467810"/>
            <a:ext cx="2538269" cy="2773920"/>
          </a:xfrm>
          <a:prstGeom prst="rect">
            <a:avLst/>
          </a:prstGeom>
        </p:spPr>
      </p:pic>
      <p:sp>
        <p:nvSpPr>
          <p:cNvPr id="28" name="TextBox 27">
            <a:extLst>
              <a:ext uri="{FF2B5EF4-FFF2-40B4-BE49-F238E27FC236}">
                <a16:creationId xmlns:a16="http://schemas.microsoft.com/office/drawing/2014/main" id="{C29E7836-41A2-4226-9015-C54544BC67AE}"/>
              </a:ext>
            </a:extLst>
          </p:cNvPr>
          <p:cNvSpPr txBox="1"/>
          <p:nvPr/>
        </p:nvSpPr>
        <p:spPr>
          <a:xfrm>
            <a:off x="8637904" y="4199229"/>
            <a:ext cx="1966587" cy="1477328"/>
          </a:xfrm>
          <a:prstGeom prst="rect">
            <a:avLst/>
          </a:prstGeom>
          <a:noFill/>
        </p:spPr>
        <p:txBody>
          <a:bodyPr wrap="square" rtlCol="0">
            <a:spAutoFit/>
          </a:bodyPr>
          <a:lstStyle/>
          <a:p>
            <a:pPr algn="ctr"/>
            <a:r>
              <a:rPr lang="en-US" dirty="0"/>
              <a:t>ANALYSIS OF MAP</a:t>
            </a:r>
          </a:p>
          <a:p>
            <a:pPr marL="285750" indent="-285750">
              <a:buFont typeface="Arial" panose="020B0604020202020204" pitchFamily="34" charset="0"/>
              <a:buChar char="•"/>
            </a:pPr>
            <a:r>
              <a:rPr lang="en-US" dirty="0"/>
              <a:t>Who</a:t>
            </a:r>
          </a:p>
          <a:p>
            <a:pPr marL="285750" indent="-285750">
              <a:buFont typeface="Arial" panose="020B0604020202020204" pitchFamily="34" charset="0"/>
              <a:buChar char="•"/>
            </a:pPr>
            <a:r>
              <a:rPr lang="en-US" dirty="0"/>
              <a:t>How</a:t>
            </a:r>
          </a:p>
          <a:p>
            <a:pPr marL="285750" indent="-285750">
              <a:buFont typeface="Arial" panose="020B0604020202020204" pitchFamily="34" charset="0"/>
              <a:buChar char="•"/>
            </a:pPr>
            <a:r>
              <a:rPr lang="en-US" dirty="0"/>
              <a:t>New stories</a:t>
            </a:r>
          </a:p>
          <a:p>
            <a:pPr marL="285750" indent="-285750">
              <a:buFont typeface="Arial" panose="020B0604020202020204" pitchFamily="34" charset="0"/>
              <a:buChar char="•"/>
            </a:pPr>
            <a:endParaRPr lang="en-US" dirty="0"/>
          </a:p>
        </p:txBody>
      </p:sp>
      <p:sp>
        <p:nvSpPr>
          <p:cNvPr id="29" name="TextBox 28">
            <a:extLst>
              <a:ext uri="{FF2B5EF4-FFF2-40B4-BE49-F238E27FC236}">
                <a16:creationId xmlns:a16="http://schemas.microsoft.com/office/drawing/2014/main" id="{6D0EE1A9-0D3C-44D0-9B1C-0CDB2A41D1E0}"/>
              </a:ext>
            </a:extLst>
          </p:cNvPr>
          <p:cNvSpPr txBox="1"/>
          <p:nvPr/>
        </p:nvSpPr>
        <p:spPr>
          <a:xfrm>
            <a:off x="5281087" y="1914328"/>
            <a:ext cx="2117813" cy="2308324"/>
          </a:xfrm>
          <a:prstGeom prst="rect">
            <a:avLst/>
          </a:prstGeom>
          <a:noFill/>
        </p:spPr>
        <p:txBody>
          <a:bodyPr wrap="square" rtlCol="0">
            <a:spAutoFit/>
          </a:bodyPr>
          <a:lstStyle/>
          <a:p>
            <a:r>
              <a:rPr lang="en-US" dirty="0"/>
              <a:t>CONTEXTUAL INFO</a:t>
            </a:r>
          </a:p>
          <a:p>
            <a:pPr marL="285750" indent="-285750">
              <a:buFont typeface="Arial" panose="020B0604020202020204" pitchFamily="34" charset="0"/>
              <a:buChar char="•"/>
            </a:pPr>
            <a:r>
              <a:rPr lang="en-US" dirty="0"/>
              <a:t>Interdisciplinary</a:t>
            </a:r>
          </a:p>
          <a:p>
            <a:pPr marL="285750" indent="-285750">
              <a:buFont typeface="Arial" panose="020B0604020202020204" pitchFamily="34" charset="0"/>
              <a:buChar char="•"/>
            </a:pPr>
            <a:r>
              <a:rPr lang="en-US" dirty="0"/>
              <a:t>NMHED skills</a:t>
            </a:r>
          </a:p>
          <a:p>
            <a:pPr marL="285750" indent="-285750">
              <a:buFont typeface="Arial" panose="020B0604020202020204" pitchFamily="34" charset="0"/>
              <a:buChar char="•"/>
            </a:pPr>
            <a:r>
              <a:rPr lang="en-US" dirty="0"/>
              <a:t>UNM content </a:t>
            </a:r>
          </a:p>
          <a:p>
            <a:pPr marL="285750" indent="-285750">
              <a:buFont typeface="Arial" panose="020B0604020202020204" pitchFamily="34" charset="0"/>
              <a:buChar char="•"/>
            </a:pPr>
            <a:r>
              <a:rPr lang="en-US" dirty="0"/>
              <a:t>Global &amp; Diversity req.</a:t>
            </a:r>
          </a:p>
          <a:p>
            <a:pPr marL="285750" indent="-285750">
              <a:buFont typeface="Arial" panose="020B0604020202020204" pitchFamily="34" charset="0"/>
              <a:buChar char="•"/>
            </a:pPr>
            <a:r>
              <a:rPr lang="en-US" dirty="0"/>
              <a:t>Accreditor </a:t>
            </a:r>
          </a:p>
          <a:p>
            <a:endParaRPr lang="en-US" dirty="0"/>
          </a:p>
        </p:txBody>
      </p:sp>
    </p:spTree>
    <p:extLst>
      <p:ext uri="{BB962C8B-B14F-4D97-AF65-F5344CB8AC3E}">
        <p14:creationId xmlns:p14="http://schemas.microsoft.com/office/powerpoint/2010/main" val="308865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B8C0-37A7-DEAA-AD20-45333A35156B}"/>
              </a:ext>
            </a:extLst>
          </p:cNvPr>
          <p:cNvSpPr>
            <a:spLocks noGrp="1"/>
          </p:cNvSpPr>
          <p:nvPr>
            <p:ph type="title"/>
          </p:nvPr>
        </p:nvSpPr>
        <p:spPr>
          <a:xfrm>
            <a:off x="867440" y="115634"/>
            <a:ext cx="10449784" cy="1265928"/>
          </a:xfrm>
        </p:spPr>
        <p:txBody>
          <a:bodyPr>
            <a:normAutofit/>
          </a:bodyPr>
          <a:lstStyle/>
          <a:p>
            <a:r>
              <a:rPr lang="en-US" sz="4400" dirty="0">
                <a:solidFill>
                  <a:schemeClr val="accent1">
                    <a:lumMod val="50000"/>
                  </a:schemeClr>
                </a:solidFill>
              </a:rPr>
              <a:t>The Mapping begins</a:t>
            </a:r>
          </a:p>
        </p:txBody>
      </p:sp>
      <p:sp>
        <p:nvSpPr>
          <p:cNvPr id="3" name="Content Placeholder 2">
            <a:extLst>
              <a:ext uri="{FF2B5EF4-FFF2-40B4-BE49-F238E27FC236}">
                <a16:creationId xmlns:a16="http://schemas.microsoft.com/office/drawing/2014/main" id="{5DCCC027-358D-FE4A-FB96-CEEEB5BFB31F}"/>
              </a:ext>
            </a:extLst>
          </p:cNvPr>
          <p:cNvSpPr>
            <a:spLocks noGrp="1"/>
          </p:cNvSpPr>
          <p:nvPr>
            <p:ph idx="1"/>
          </p:nvPr>
        </p:nvSpPr>
        <p:spPr>
          <a:xfrm>
            <a:off x="874776" y="1777840"/>
            <a:ext cx="10442448" cy="3903819"/>
          </a:xfrm>
        </p:spPr>
        <p:txBody>
          <a:bodyPr vert="horz" lIns="91440" tIns="45720" rIns="91440" bIns="45720" rtlCol="0" anchor="t">
            <a:normAutofit/>
          </a:bodyPr>
          <a:lstStyle/>
          <a:p>
            <a:pPr>
              <a:buFont typeface="Wingdings" panose="05000000000000000000" pitchFamily="2" charset="2"/>
              <a:buChar char="§"/>
            </a:pPr>
            <a:r>
              <a:rPr lang="en-US" sz="2800" dirty="0">
                <a:solidFill>
                  <a:schemeClr val="accent1">
                    <a:lumMod val="50000"/>
                  </a:schemeClr>
                </a:solidFill>
              </a:rPr>
              <a:t>Contextualize</a:t>
            </a:r>
          </a:p>
          <a:p>
            <a:pPr>
              <a:buFont typeface="Wingdings" panose="05000000000000000000" pitchFamily="2" charset="2"/>
              <a:buChar char="§"/>
            </a:pPr>
            <a:r>
              <a:rPr lang="en-US" sz="2800" dirty="0">
                <a:solidFill>
                  <a:schemeClr val="accent1">
                    <a:lumMod val="50000"/>
                  </a:schemeClr>
                </a:solidFill>
              </a:rPr>
              <a:t>Inform</a:t>
            </a:r>
          </a:p>
          <a:p>
            <a:pPr>
              <a:buFont typeface="Wingdings" panose="05000000000000000000" pitchFamily="2" charset="2"/>
              <a:buChar char="§"/>
            </a:pPr>
            <a:r>
              <a:rPr lang="en-US" sz="2800" dirty="0">
                <a:solidFill>
                  <a:schemeClr val="accent1">
                    <a:lumMod val="50000"/>
                  </a:schemeClr>
                </a:solidFill>
              </a:rPr>
              <a:t>Connect</a:t>
            </a:r>
          </a:p>
        </p:txBody>
      </p:sp>
      <p:pic>
        <p:nvPicPr>
          <p:cNvPr id="9" name="Picture 8" descr="A tree with squares and leaves&#10;&#10;Description automatically generated">
            <a:extLst>
              <a:ext uri="{FF2B5EF4-FFF2-40B4-BE49-F238E27FC236}">
                <a16:creationId xmlns:a16="http://schemas.microsoft.com/office/drawing/2014/main" id="{458F5766-B307-4E20-A8C4-5C4BB1FEE8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4911" y="832207"/>
            <a:ext cx="4890499" cy="5250093"/>
          </a:xfrm>
          <a:prstGeom prst="rect">
            <a:avLst/>
          </a:prstGeom>
        </p:spPr>
      </p:pic>
    </p:spTree>
    <p:extLst>
      <p:ext uri="{BB962C8B-B14F-4D97-AF65-F5344CB8AC3E}">
        <p14:creationId xmlns:p14="http://schemas.microsoft.com/office/powerpoint/2010/main" val="571303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56C1-6736-D34E-B2D1-FDE6DB22CB3A}"/>
              </a:ext>
            </a:extLst>
          </p:cNvPr>
          <p:cNvSpPr>
            <a:spLocks noGrp="1"/>
          </p:cNvSpPr>
          <p:nvPr>
            <p:ph type="title"/>
          </p:nvPr>
        </p:nvSpPr>
        <p:spPr>
          <a:xfrm>
            <a:off x="1952" y="-638099"/>
            <a:ext cx="10449784" cy="1265928"/>
          </a:xfrm>
        </p:spPr>
        <p:txBody>
          <a:bodyPr anchor="b">
            <a:normAutofit/>
          </a:bodyPr>
          <a:lstStyle/>
          <a:p>
            <a:r>
              <a:rPr lang="en-US" dirty="0"/>
              <a:t>Example curriculum map from ASM (MSPM)</a:t>
            </a:r>
          </a:p>
        </p:txBody>
      </p:sp>
      <p:sp>
        <p:nvSpPr>
          <p:cNvPr id="4" name="Date Placeholder 3">
            <a:extLst>
              <a:ext uri="{FF2B5EF4-FFF2-40B4-BE49-F238E27FC236}">
                <a16:creationId xmlns:a16="http://schemas.microsoft.com/office/drawing/2014/main" id="{D6C50523-0D9D-DA1A-E693-1A915E35FB33}"/>
              </a:ext>
            </a:extLst>
          </p:cNvPr>
          <p:cNvSpPr>
            <a:spLocks noGrp="1"/>
          </p:cNvSpPr>
          <p:nvPr>
            <p:ph type="dt" sz="half" idx="10"/>
          </p:nvPr>
        </p:nvSpPr>
        <p:spPr>
          <a:xfrm>
            <a:off x="877824" y="6356350"/>
            <a:ext cx="2743200" cy="365125"/>
          </a:xfrm>
        </p:spPr>
        <p:txBody>
          <a:bodyPr anchor="ctr">
            <a:normAutofit/>
          </a:bodyPr>
          <a:lstStyle/>
          <a:p>
            <a:pPr>
              <a:spcAft>
                <a:spcPts val="600"/>
              </a:spcAft>
            </a:pPr>
            <a:fld id="{11201297-DA00-461E-87B5-72A7DFFDD9DD}" type="datetime1">
              <a:rPr lang="en-US"/>
              <a:pPr>
                <a:spcAft>
                  <a:spcPts val="600"/>
                </a:spcAft>
              </a:pPr>
              <a:t>4/16/2025</a:t>
            </a:fld>
            <a:endParaRPr lang="en-US"/>
          </a:p>
        </p:txBody>
      </p:sp>
      <p:sp>
        <p:nvSpPr>
          <p:cNvPr id="5" name="Footer Placeholder 4">
            <a:extLst>
              <a:ext uri="{FF2B5EF4-FFF2-40B4-BE49-F238E27FC236}">
                <a16:creationId xmlns:a16="http://schemas.microsoft.com/office/drawing/2014/main" id="{2369853F-ADE9-1A02-7FB4-299156795F48}"/>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7E044672-7CD2-E165-6B9A-D8792781CAFA}"/>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dirty="0"/>
              <a:pPr>
                <a:spcAft>
                  <a:spcPts val="600"/>
                </a:spcAft>
              </a:pPr>
              <a:t>25</a:t>
            </a:fld>
            <a:endParaRPr lang="en-US"/>
          </a:p>
        </p:txBody>
      </p:sp>
      <p:graphicFrame>
        <p:nvGraphicFramePr>
          <p:cNvPr id="15" name="Table 14">
            <a:extLst>
              <a:ext uri="{FF2B5EF4-FFF2-40B4-BE49-F238E27FC236}">
                <a16:creationId xmlns:a16="http://schemas.microsoft.com/office/drawing/2014/main" id="{A70E2B8D-86B1-3ACB-D0B5-848349F43E49}"/>
              </a:ext>
            </a:extLst>
          </p:cNvPr>
          <p:cNvGraphicFramePr>
            <a:graphicFrameLocks noGrp="1"/>
          </p:cNvGraphicFramePr>
          <p:nvPr/>
        </p:nvGraphicFramePr>
        <p:xfrm>
          <a:off x="150812" y="820207"/>
          <a:ext cx="11800395" cy="5561518"/>
        </p:xfrm>
        <a:graphic>
          <a:graphicData uri="http://schemas.openxmlformats.org/drawingml/2006/table">
            <a:tbl>
              <a:tblPr firstRow="1" bandRow="1">
                <a:tableStyleId>{5C22544A-7EE6-4342-B048-85BDC9FD1C3A}</a:tableStyleId>
              </a:tblPr>
              <a:tblGrid>
                <a:gridCol w="678987">
                  <a:extLst>
                    <a:ext uri="{9D8B030D-6E8A-4147-A177-3AD203B41FA5}">
                      <a16:colId xmlns:a16="http://schemas.microsoft.com/office/drawing/2014/main" val="3807365952"/>
                    </a:ext>
                  </a:extLst>
                </a:gridCol>
                <a:gridCol w="1798138">
                  <a:extLst>
                    <a:ext uri="{9D8B030D-6E8A-4147-A177-3AD203B41FA5}">
                      <a16:colId xmlns:a16="http://schemas.microsoft.com/office/drawing/2014/main" val="3603842468"/>
                    </a:ext>
                  </a:extLst>
                </a:gridCol>
                <a:gridCol w="2047571">
                  <a:extLst>
                    <a:ext uri="{9D8B030D-6E8A-4147-A177-3AD203B41FA5}">
                      <a16:colId xmlns:a16="http://schemas.microsoft.com/office/drawing/2014/main" val="2869457580"/>
                    </a:ext>
                  </a:extLst>
                </a:gridCol>
                <a:gridCol w="1773063">
                  <a:extLst>
                    <a:ext uri="{9D8B030D-6E8A-4147-A177-3AD203B41FA5}">
                      <a16:colId xmlns:a16="http://schemas.microsoft.com/office/drawing/2014/main" val="3256790763"/>
                    </a:ext>
                  </a:extLst>
                </a:gridCol>
                <a:gridCol w="2670496">
                  <a:extLst>
                    <a:ext uri="{9D8B030D-6E8A-4147-A177-3AD203B41FA5}">
                      <a16:colId xmlns:a16="http://schemas.microsoft.com/office/drawing/2014/main" val="583473231"/>
                    </a:ext>
                  </a:extLst>
                </a:gridCol>
                <a:gridCol w="1598857">
                  <a:extLst>
                    <a:ext uri="{9D8B030D-6E8A-4147-A177-3AD203B41FA5}">
                      <a16:colId xmlns:a16="http://schemas.microsoft.com/office/drawing/2014/main" val="2806149265"/>
                    </a:ext>
                  </a:extLst>
                </a:gridCol>
                <a:gridCol w="1233283">
                  <a:extLst>
                    <a:ext uri="{9D8B030D-6E8A-4147-A177-3AD203B41FA5}">
                      <a16:colId xmlns:a16="http://schemas.microsoft.com/office/drawing/2014/main" val="4170299899"/>
                    </a:ext>
                  </a:extLst>
                </a:gridCol>
              </a:tblGrid>
              <a:tr h="736348">
                <a:tc>
                  <a:txBody>
                    <a:bodyPr/>
                    <a:lstStyle/>
                    <a:p>
                      <a:pPr fontAlgn="auto"/>
                      <a:endParaRPr lang="en-US" sz="900" b="1">
                        <a:solidFill>
                          <a:srgbClr val="FFFFFF"/>
                        </a:solidFill>
                        <a:effectLst/>
                        <a:latin typeface="Calibri" panose="020F0502020204030204" pitchFamily="34" charset="0"/>
                      </a:endParaRP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noFill/>
                      <a:prstDash val="solid"/>
                      <a:round/>
                      <a:headEnd type="none" w="med" len="med"/>
                      <a:tailEnd type="none" w="med" len="med"/>
                    </a:lnB>
                    <a:solidFill>
                      <a:srgbClr val="156082"/>
                    </a:solidFill>
                  </a:tcPr>
                </a:tc>
                <a:tc>
                  <a:txBody>
                    <a:bodyPr/>
                    <a:lstStyle/>
                    <a:p>
                      <a:pPr fontAlgn="auto"/>
                      <a:endParaRPr lang="en-US" sz="900" b="1" dirty="0">
                        <a:solidFill>
                          <a:srgbClr val="FFFFFF"/>
                        </a:solidFill>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noFill/>
                      <a:prstDash val="solid"/>
                      <a:round/>
                      <a:headEnd type="none" w="med" len="med"/>
                      <a:tailEnd type="none" w="med" len="med"/>
                    </a:lnB>
                    <a:solidFill>
                      <a:srgbClr val="156082"/>
                    </a:solidFill>
                  </a:tcPr>
                </a:tc>
                <a:tc gridSpan="2">
                  <a:txBody>
                    <a:bodyPr/>
                    <a:lstStyle/>
                    <a:p>
                      <a:pPr fontAlgn="base"/>
                      <a:r>
                        <a:rPr lang="en-US" sz="1200" b="1" dirty="0">
                          <a:solidFill>
                            <a:srgbClr val="FFFFFF"/>
                          </a:solidFill>
                          <a:effectLst/>
                          <a:latin typeface="Aptos" panose="020B0004020202020204" pitchFamily="34" charset="0"/>
                        </a:rPr>
                        <a:t>Goal 1: Apply core concepts of project management. </a:t>
                      </a:r>
                      <a:endParaRPr lang="en-US" sz="2000" dirty="0">
                        <a:effectLst/>
                      </a:endParaRP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tc>
                  <a:txBody>
                    <a:bodyPr/>
                    <a:lstStyle/>
                    <a:p>
                      <a:pPr fontAlgn="base"/>
                      <a:r>
                        <a:rPr lang="en-US" sz="1200" b="1" dirty="0">
                          <a:solidFill>
                            <a:srgbClr val="FFFFFF"/>
                          </a:solidFill>
                          <a:effectLst/>
                          <a:latin typeface="Aptos" panose="020B0004020202020204" pitchFamily="34" charset="0"/>
                        </a:rPr>
                        <a:t>Goal 2: Apply analytical methods relevant to specific project management challenges and scenarios.</a:t>
                      </a:r>
                      <a:endParaRPr lang="en-US" sz="2000" dirty="0">
                        <a:effectLst/>
                      </a:endParaRP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gridSpan="2">
                  <a:txBody>
                    <a:bodyPr/>
                    <a:lstStyle/>
                    <a:p>
                      <a:pPr fontAlgn="base"/>
                      <a:r>
                        <a:rPr lang="en-US" sz="1200" b="1" dirty="0">
                          <a:solidFill>
                            <a:srgbClr val="FFFFFF"/>
                          </a:solidFill>
                          <a:effectLst/>
                          <a:latin typeface="Aptos" panose="020B0004020202020204" pitchFamily="34" charset="0"/>
                        </a:rPr>
                        <a:t>Goal 3: Employ project management metrics in diverse business contexts. </a:t>
                      </a:r>
                      <a:endParaRPr lang="en-US" sz="2000" dirty="0">
                        <a:effectLst/>
                      </a:endParaRPr>
                    </a:p>
                  </a:txBody>
                  <a:tcPr marL="3083" marR="3083" marT="3083" marB="22234">
                    <a:lnL w="9525"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extLst>
                  <a:ext uri="{0D108BD9-81ED-4DB2-BD59-A6C34878D82A}">
                    <a16:rowId xmlns:a16="http://schemas.microsoft.com/office/drawing/2014/main" val="1720901346"/>
                  </a:ext>
                </a:extLst>
              </a:tr>
              <a:tr h="1270136">
                <a:tc>
                  <a:txBody>
                    <a:bodyPr/>
                    <a:lstStyle/>
                    <a:p>
                      <a:pPr fontAlgn="auto"/>
                      <a:endParaRPr lang="en-US" sz="1200" dirty="0">
                        <a:effectLst/>
                        <a:latin typeface="Calibri" panose="020F0502020204030204" pitchFamily="34" charset="0"/>
                      </a:endParaRPr>
                    </a:p>
                  </a:txBody>
                  <a:tcPr marL="3083" marR="3083" marT="3083" marB="2223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714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CD2D8"/>
                    </a:solidFill>
                  </a:tcPr>
                </a:tc>
                <a:tc>
                  <a:txBody>
                    <a:bodyPr/>
                    <a:lstStyle/>
                    <a:p>
                      <a:pPr fontAlgn="auto"/>
                      <a:endParaRPr lang="en-US" sz="1200" dirty="0">
                        <a:effectLst/>
                        <a:latin typeface="Calibri" panose="020F0502020204030204" pitchFamily="34" charset="0"/>
                      </a:endParaRPr>
                    </a:p>
                  </a:txBody>
                  <a:tcPr marL="3083" marR="3083" marT="3083" marB="22234"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714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CD2D8"/>
                    </a:solidFill>
                  </a:tcPr>
                </a:tc>
                <a:tc>
                  <a:txBody>
                    <a:bodyPr/>
                    <a:lstStyle/>
                    <a:p>
                      <a:pPr fontAlgn="base"/>
                      <a:r>
                        <a:rPr lang="en-US" sz="1200" dirty="0">
                          <a:effectLst/>
                          <a:latin typeface="Calibri" panose="020F0502020204030204" pitchFamily="34" charset="0"/>
                        </a:rPr>
                        <a:t>1.1: Students will be able to distinguish between technical and managerial concepts as they relate to project management. </a:t>
                      </a:r>
                    </a:p>
                  </a:txBody>
                  <a:tcPr marL="3083" marR="3083" marT="3083" marB="22234">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dirty="0">
                          <a:effectLst/>
                          <a:latin typeface="Calibri" panose="020F0502020204030204" pitchFamily="34" charset="0"/>
                        </a:rPr>
                        <a:t>1.2: Students will be able to critically analyze project management issues through data analysis in the project-management decision making process. </a:t>
                      </a: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2.1 Students will be able to adapt effective solutions for project and program management issues in diverse often technically intensive business sectors. </a:t>
                      </a: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3.1: Students will be able to assess program outcomes and objectives for project decision-making and interactions with stakeholders. </a:t>
                      </a: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3.2: Students will be able to evaluate project management team performance.</a:t>
                      </a:r>
                    </a:p>
                  </a:txBody>
                  <a:tcPr marL="3083" marR="3083" marT="3083" marB="22234">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8455113"/>
                  </a:ext>
                </a:extLst>
              </a:tr>
              <a:tr h="264871">
                <a:tc>
                  <a:txBody>
                    <a:bodyPr/>
                    <a:lstStyle/>
                    <a:p>
                      <a:pPr fontAlgn="base"/>
                      <a:r>
                        <a:rPr lang="en-US" sz="1200">
                          <a:effectLst/>
                          <a:latin typeface="Calibri" panose="020F0502020204030204" pitchFamily="34" charset="0"/>
                        </a:rPr>
                        <a:t>Course #</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Title</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Foundational Knowledge</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Critical Thinking</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Problem Solutions</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Strategic</a:t>
                      </a:r>
                    </a:p>
                    <a:p>
                      <a:pPr fontAlgn="base"/>
                      <a:r>
                        <a:rPr lang="en-US" sz="1200" dirty="0">
                          <a:effectLst/>
                          <a:latin typeface="Calibri" panose="020F0502020204030204" pitchFamily="34" charset="0"/>
                        </a:rPr>
                        <a:t>Decision-Making</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Teamwork</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734340427"/>
                  </a:ext>
                </a:extLst>
              </a:tr>
              <a:tr h="380490">
                <a:tc>
                  <a:txBody>
                    <a:bodyPr/>
                    <a:lstStyle/>
                    <a:p>
                      <a:pPr fontAlgn="base"/>
                      <a:r>
                        <a:rPr lang="en-US" sz="1200">
                          <a:effectLst/>
                          <a:latin typeface="Calibri" panose="020F0502020204030204" pitchFamily="34" charset="0"/>
                        </a:rPr>
                        <a:t>MGMT 401</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dirty="0">
                          <a:effectLst/>
                          <a:latin typeface="Calibri" panose="020F0502020204030204" pitchFamily="34" charset="0"/>
                        </a:rPr>
                        <a:t>Intro Project Management</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dirty="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dirty="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632959489"/>
                  </a:ext>
                </a:extLst>
              </a:tr>
              <a:tr h="380490">
                <a:tc>
                  <a:txBody>
                    <a:bodyPr/>
                    <a:lstStyle/>
                    <a:p>
                      <a:pPr fontAlgn="base"/>
                      <a:r>
                        <a:rPr lang="en-US" sz="1200">
                          <a:effectLst/>
                          <a:latin typeface="Calibri" panose="020F0502020204030204" pitchFamily="34" charset="0"/>
                        </a:rPr>
                        <a:t>MGMT 515</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Innovative Product Development</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dirty="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dirty="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951141446"/>
                  </a:ext>
                </a:extLst>
              </a:tr>
              <a:tr h="382564">
                <a:tc>
                  <a:txBody>
                    <a:bodyPr/>
                    <a:lstStyle/>
                    <a:p>
                      <a:pPr fontAlgn="base"/>
                      <a:r>
                        <a:rPr lang="en-US" sz="1200" kern="1200">
                          <a:solidFill>
                            <a:schemeClr val="dk1"/>
                          </a:solidFill>
                          <a:effectLst/>
                          <a:latin typeface="Calibri" panose="020F0502020204030204" pitchFamily="34" charset="0"/>
                          <a:ea typeface="+mn-ea"/>
                          <a:cs typeface="+mn-cs"/>
                        </a:rPr>
                        <a:t>MGMT 517</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kern="1200" dirty="0">
                          <a:solidFill>
                            <a:schemeClr val="dk1"/>
                          </a:solidFill>
                          <a:effectLst/>
                          <a:latin typeface="Calibri" panose="020F0502020204030204" pitchFamily="34" charset="0"/>
                          <a:ea typeface="+mn-ea"/>
                          <a:cs typeface="+mn-cs"/>
                        </a:rPr>
                        <a:t>Technology Program Management</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724422328"/>
                  </a:ext>
                </a:extLst>
              </a:tr>
              <a:tr h="382564">
                <a:tc>
                  <a:txBody>
                    <a:bodyPr/>
                    <a:lstStyle/>
                    <a:p>
                      <a:pPr fontAlgn="base"/>
                      <a:r>
                        <a:rPr lang="en-US" sz="1200">
                          <a:effectLst/>
                          <a:latin typeface="Calibri" panose="020F0502020204030204" pitchFamily="34" charset="0"/>
                        </a:rPr>
                        <a:t>MGMT 519</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Project in Technology Commercialization</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38085220"/>
                  </a:ext>
                </a:extLst>
              </a:tr>
              <a:tr h="345676">
                <a:tc>
                  <a:txBody>
                    <a:bodyPr/>
                    <a:lstStyle/>
                    <a:p>
                      <a:pPr fontAlgn="base"/>
                      <a:r>
                        <a:rPr lang="en-US" sz="1200">
                          <a:effectLst/>
                          <a:latin typeface="Calibri" panose="020F0502020204030204" pitchFamily="34" charset="0"/>
                        </a:rPr>
                        <a:t>MGMT 526</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Financial Decision Making </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149894767"/>
                  </a:ext>
                </a:extLst>
              </a:tr>
              <a:tr h="382564">
                <a:tc>
                  <a:txBody>
                    <a:bodyPr/>
                    <a:lstStyle/>
                    <a:p>
                      <a:pPr fontAlgn="base"/>
                      <a:r>
                        <a:rPr lang="en-US" sz="1200">
                          <a:effectLst/>
                          <a:latin typeface="Calibri" panose="020F0502020204030204" pitchFamily="34" charset="0"/>
                        </a:rPr>
                        <a:t>MGMT 529</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Fundamentals of Project Management</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647427579"/>
                  </a:ext>
                </a:extLst>
              </a:tr>
              <a:tr h="382564">
                <a:tc>
                  <a:txBody>
                    <a:bodyPr/>
                    <a:lstStyle/>
                    <a:p>
                      <a:pPr fontAlgn="base"/>
                      <a:r>
                        <a:rPr lang="en-US" sz="1200">
                          <a:effectLst/>
                          <a:latin typeface="Calibri" panose="020F0502020204030204" pitchFamily="34" charset="0"/>
                        </a:rPr>
                        <a:t>MGMT 530</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Advanced Project Management Techniques</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722595206"/>
                  </a:ext>
                </a:extLst>
              </a:tr>
              <a:tr h="380490">
                <a:tc>
                  <a:txBody>
                    <a:bodyPr/>
                    <a:lstStyle/>
                    <a:p>
                      <a:pPr fontAlgn="base"/>
                      <a:r>
                        <a:rPr lang="en-US" sz="1200">
                          <a:effectLst/>
                          <a:latin typeface="Calibri" panose="020F0502020204030204" pitchFamily="34" charset="0"/>
                        </a:rPr>
                        <a:t>MGMT 533</a:t>
                      </a:r>
                    </a:p>
                  </a:txBody>
                  <a:tcPr marL="3083" marR="3083" marT="3083" marB="22234"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Analysis Tools for Managers</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latin typeface="Calibri" panose="020F0502020204030204" pitchFamily="34" charset="0"/>
                        </a:rPr>
                        <a:t>X</a:t>
                      </a: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dirty="0">
                        <a:effectLst/>
                        <a:latin typeface="Calibri" panose="020F0502020204030204" pitchFamily="34" charset="0"/>
                      </a:endParaRPr>
                    </a:p>
                  </a:txBody>
                  <a:tcPr marL="3083" marR="3083" marT="3083" marB="22234"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166289634"/>
                  </a:ext>
                </a:extLst>
              </a:tr>
            </a:tbl>
          </a:graphicData>
        </a:graphic>
      </p:graphicFrame>
    </p:spTree>
    <p:extLst>
      <p:ext uri="{BB962C8B-B14F-4D97-AF65-F5344CB8AC3E}">
        <p14:creationId xmlns:p14="http://schemas.microsoft.com/office/powerpoint/2010/main" val="304730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56C1-6736-D34E-B2D1-FDE6DB22CB3A}"/>
              </a:ext>
            </a:extLst>
          </p:cNvPr>
          <p:cNvSpPr>
            <a:spLocks noGrp="1"/>
          </p:cNvSpPr>
          <p:nvPr>
            <p:ph type="title"/>
          </p:nvPr>
        </p:nvSpPr>
        <p:spPr>
          <a:xfrm>
            <a:off x="3275" y="-628838"/>
            <a:ext cx="10449784" cy="1265928"/>
          </a:xfrm>
        </p:spPr>
        <p:txBody>
          <a:bodyPr anchor="b">
            <a:normAutofit/>
          </a:bodyPr>
          <a:lstStyle/>
          <a:p>
            <a:r>
              <a:rPr lang="en-US" dirty="0"/>
              <a:t>Example curriculum map from ASM (BBA)</a:t>
            </a:r>
          </a:p>
        </p:txBody>
      </p:sp>
      <p:sp>
        <p:nvSpPr>
          <p:cNvPr id="4" name="Date Placeholder 3">
            <a:extLst>
              <a:ext uri="{FF2B5EF4-FFF2-40B4-BE49-F238E27FC236}">
                <a16:creationId xmlns:a16="http://schemas.microsoft.com/office/drawing/2014/main" id="{D6C50523-0D9D-DA1A-E693-1A915E35FB33}"/>
              </a:ext>
            </a:extLst>
          </p:cNvPr>
          <p:cNvSpPr>
            <a:spLocks noGrp="1"/>
          </p:cNvSpPr>
          <p:nvPr>
            <p:ph type="dt" sz="half" idx="10"/>
          </p:nvPr>
        </p:nvSpPr>
        <p:spPr>
          <a:xfrm>
            <a:off x="877824" y="6356350"/>
            <a:ext cx="2743200" cy="365125"/>
          </a:xfrm>
        </p:spPr>
        <p:txBody>
          <a:bodyPr anchor="ctr">
            <a:normAutofit/>
          </a:bodyPr>
          <a:lstStyle/>
          <a:p>
            <a:pPr>
              <a:spcAft>
                <a:spcPts val="600"/>
              </a:spcAft>
            </a:pPr>
            <a:fld id="{11201297-DA00-461E-87B5-72A7DFFDD9DD}" type="datetime1">
              <a:rPr lang="en-US"/>
              <a:pPr>
                <a:spcAft>
                  <a:spcPts val="600"/>
                </a:spcAft>
              </a:pPr>
              <a:t>4/16/2025</a:t>
            </a:fld>
            <a:endParaRPr lang="en-US"/>
          </a:p>
        </p:txBody>
      </p:sp>
      <p:sp>
        <p:nvSpPr>
          <p:cNvPr id="5" name="Footer Placeholder 4">
            <a:extLst>
              <a:ext uri="{FF2B5EF4-FFF2-40B4-BE49-F238E27FC236}">
                <a16:creationId xmlns:a16="http://schemas.microsoft.com/office/drawing/2014/main" id="{2369853F-ADE9-1A02-7FB4-299156795F48}"/>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7E044672-7CD2-E165-6B9A-D8792781CAFA}"/>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dirty="0"/>
              <a:pPr>
                <a:spcAft>
                  <a:spcPts val="600"/>
                </a:spcAft>
              </a:pPr>
              <a:t>26</a:t>
            </a:fld>
            <a:endParaRPr lang="en-US"/>
          </a:p>
        </p:txBody>
      </p:sp>
      <p:graphicFrame>
        <p:nvGraphicFramePr>
          <p:cNvPr id="7" name="Table 6">
            <a:extLst>
              <a:ext uri="{FF2B5EF4-FFF2-40B4-BE49-F238E27FC236}">
                <a16:creationId xmlns:a16="http://schemas.microsoft.com/office/drawing/2014/main" id="{13915F87-BD04-3F91-9375-33B685D531B6}"/>
              </a:ext>
            </a:extLst>
          </p:cNvPr>
          <p:cNvGraphicFramePr>
            <a:graphicFrameLocks noGrp="1"/>
          </p:cNvGraphicFramePr>
          <p:nvPr/>
        </p:nvGraphicFramePr>
        <p:xfrm>
          <a:off x="593889" y="758896"/>
          <a:ext cx="11255603" cy="5635374"/>
        </p:xfrm>
        <a:graphic>
          <a:graphicData uri="http://schemas.openxmlformats.org/drawingml/2006/table">
            <a:tbl>
              <a:tblPr bandRow="1">
                <a:tableStyleId>{5C22544A-7EE6-4342-B048-85BDC9FD1C3A}</a:tableStyleId>
              </a:tblPr>
              <a:tblGrid>
                <a:gridCol w="1378657">
                  <a:extLst>
                    <a:ext uri="{9D8B030D-6E8A-4147-A177-3AD203B41FA5}">
                      <a16:colId xmlns:a16="http://schemas.microsoft.com/office/drawing/2014/main" val="1834263890"/>
                    </a:ext>
                  </a:extLst>
                </a:gridCol>
                <a:gridCol w="2983661">
                  <a:extLst>
                    <a:ext uri="{9D8B030D-6E8A-4147-A177-3AD203B41FA5}">
                      <a16:colId xmlns:a16="http://schemas.microsoft.com/office/drawing/2014/main" val="559320017"/>
                    </a:ext>
                  </a:extLst>
                </a:gridCol>
                <a:gridCol w="1378657">
                  <a:extLst>
                    <a:ext uri="{9D8B030D-6E8A-4147-A177-3AD203B41FA5}">
                      <a16:colId xmlns:a16="http://schemas.microsoft.com/office/drawing/2014/main" val="253441013"/>
                    </a:ext>
                  </a:extLst>
                </a:gridCol>
                <a:gridCol w="1378657">
                  <a:extLst>
                    <a:ext uri="{9D8B030D-6E8A-4147-A177-3AD203B41FA5}">
                      <a16:colId xmlns:a16="http://schemas.microsoft.com/office/drawing/2014/main" val="2410179942"/>
                    </a:ext>
                  </a:extLst>
                </a:gridCol>
                <a:gridCol w="1378657">
                  <a:extLst>
                    <a:ext uri="{9D8B030D-6E8A-4147-A177-3AD203B41FA5}">
                      <a16:colId xmlns:a16="http://schemas.microsoft.com/office/drawing/2014/main" val="1814138501"/>
                    </a:ext>
                  </a:extLst>
                </a:gridCol>
                <a:gridCol w="1378657">
                  <a:extLst>
                    <a:ext uri="{9D8B030D-6E8A-4147-A177-3AD203B41FA5}">
                      <a16:colId xmlns:a16="http://schemas.microsoft.com/office/drawing/2014/main" val="2486904698"/>
                    </a:ext>
                  </a:extLst>
                </a:gridCol>
                <a:gridCol w="1378657">
                  <a:extLst>
                    <a:ext uri="{9D8B030D-6E8A-4147-A177-3AD203B41FA5}">
                      <a16:colId xmlns:a16="http://schemas.microsoft.com/office/drawing/2014/main" val="87078479"/>
                    </a:ext>
                  </a:extLst>
                </a:gridCol>
              </a:tblGrid>
              <a:tr h="1226647">
                <a:tc>
                  <a:txBody>
                    <a:bodyPr/>
                    <a:lstStyle/>
                    <a:p>
                      <a:pPr fontAlgn="auto"/>
                      <a:endParaRPr lang="en-US" sz="1200" b="1">
                        <a:solidFill>
                          <a:srgbClr val="FFFFFF"/>
                        </a:solidFill>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a:txBody>
                    <a:bodyPr/>
                    <a:lstStyle/>
                    <a:p>
                      <a:pPr fontAlgn="auto"/>
                      <a:endParaRPr lang="en-US" sz="1200" b="1">
                        <a:solidFill>
                          <a:srgbClr val="FFFFFF"/>
                        </a:solidFill>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a:txBody>
                    <a:bodyPr/>
                    <a:lstStyle/>
                    <a:p>
                      <a:pPr fontAlgn="base"/>
                      <a:r>
                        <a:rPr lang="en-US" sz="1200" b="1" dirty="0">
                          <a:solidFill>
                            <a:srgbClr val="FFFFFF"/>
                          </a:solidFill>
                          <a:effectLst/>
                          <a:latin typeface="Calibri" panose="020F0502020204030204" pitchFamily="34" charset="0"/>
                        </a:rPr>
                        <a:t>Goal 1: Students will analyze broad business concepts and principles.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a:txBody>
                    <a:bodyPr/>
                    <a:lstStyle/>
                    <a:p>
                      <a:pPr fontAlgn="base"/>
                      <a:r>
                        <a:rPr lang="en-US" sz="1200" b="1" dirty="0">
                          <a:solidFill>
                            <a:srgbClr val="FFFFFF"/>
                          </a:solidFill>
                          <a:effectLst/>
                          <a:latin typeface="Calibri" panose="020F0502020204030204" pitchFamily="34" charset="0"/>
                        </a:rPr>
                        <a:t>Goal 2: Students will evaluate business challenges and opportunities in diverse settings and contexts.</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gridSpan="3">
                  <a:txBody>
                    <a:bodyPr/>
                    <a:lstStyle/>
                    <a:p>
                      <a:pPr algn="ctr" fontAlgn="base"/>
                      <a:r>
                        <a:rPr lang="en-US" sz="1200" b="1" dirty="0">
                          <a:solidFill>
                            <a:srgbClr val="FFFFFF"/>
                          </a:solidFill>
                          <a:effectLst/>
                          <a:latin typeface="Calibri" panose="020F0502020204030204" pitchFamily="34" charset="0"/>
                        </a:rPr>
                        <a:t>Goal 3: Students will model business professionalism in various contexts.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7997884"/>
                  </a:ext>
                </a:extLst>
              </a:tr>
              <a:tr h="1597739">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dirty="0">
                          <a:effectLst/>
                          <a:latin typeface="Calibri" panose="020F0502020204030204" pitchFamily="34" charset="0"/>
                        </a:rPr>
                        <a:t>1.1 Students will differentiate fundamental business concepts and terms across disciplines.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2.1 Students will assess business processes and outcomes in connection with current environmental, cultural, and global issues.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3.1 Students will communicate management concepts, plans, and decisions in effective oral presentations.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3.2 Students will communicate management concepts, plans, and decisions in effective written reports.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dirty="0">
                          <a:effectLst/>
                          <a:latin typeface="Calibri" panose="020F0502020204030204" pitchFamily="34" charset="0"/>
                        </a:rPr>
                        <a:t>3.3 Students will collaborate effectively within teams.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004881802"/>
                  </a:ext>
                </a:extLst>
              </a:tr>
              <a:tr h="374520">
                <a:tc>
                  <a:txBody>
                    <a:bodyPr/>
                    <a:lstStyle/>
                    <a:p>
                      <a:pPr fontAlgn="base"/>
                      <a:r>
                        <a:rPr lang="en-US" sz="1200">
                          <a:effectLst/>
                          <a:latin typeface="Calibri" panose="020F0502020204030204" pitchFamily="34" charset="0"/>
                        </a:rPr>
                        <a:t>Course #</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Title</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 Core</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Critical Thinking</a:t>
                      </a:r>
                    </a:p>
                    <a:p>
                      <a:pPr fontAlgn="base"/>
                      <a:r>
                        <a:rPr lang="en-US" sz="1200" dirty="0">
                          <a:effectLst/>
                          <a:latin typeface="Calibri" panose="020F0502020204030204" pitchFamily="34" charset="0"/>
                        </a:rPr>
                        <a:t>/Global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 Oral </a:t>
                      </a:r>
                    </a:p>
                    <a:p>
                      <a:pPr fontAlgn="base"/>
                      <a:r>
                        <a:rPr lang="en-US" sz="1200" dirty="0">
                          <a:effectLst/>
                          <a:latin typeface="Calibri" panose="020F0502020204030204" pitchFamily="34" charset="0"/>
                        </a:rPr>
                        <a:t>Communication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 Written </a:t>
                      </a:r>
                    </a:p>
                    <a:p>
                      <a:pPr fontAlgn="base"/>
                      <a:r>
                        <a:rPr lang="en-US" sz="1200" dirty="0">
                          <a:effectLst/>
                          <a:latin typeface="Calibri" panose="020F0502020204030204" pitchFamily="34" charset="0"/>
                        </a:rPr>
                        <a:t>Communication </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 Teamwork</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246290589"/>
                  </a:ext>
                </a:extLst>
              </a:tr>
              <a:tr h="204094">
                <a:tc>
                  <a:txBody>
                    <a:bodyPr/>
                    <a:lstStyle/>
                    <a:p>
                      <a:pPr fontAlgn="base"/>
                      <a:r>
                        <a:rPr lang="en-US" sz="1200">
                          <a:effectLst/>
                          <a:latin typeface="Calibri" panose="020F0502020204030204" pitchFamily="34" charset="0"/>
                        </a:rPr>
                        <a:t>ACCT 2120 </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Principles of Accounting II</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84384816"/>
                  </a:ext>
                </a:extLst>
              </a:tr>
              <a:tr h="204094">
                <a:tc>
                  <a:txBody>
                    <a:bodyPr/>
                    <a:lstStyle/>
                    <a:p>
                      <a:pPr fontAlgn="base"/>
                      <a:r>
                        <a:rPr lang="en-US" sz="1200">
                          <a:effectLst/>
                          <a:latin typeface="Calibri" panose="020F0502020204030204" pitchFamily="34" charset="0"/>
                        </a:rPr>
                        <a:t>MGMT 300</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Operations Management</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436851188"/>
                  </a:ext>
                </a:extLst>
              </a:tr>
              <a:tr h="204094">
                <a:tc>
                  <a:txBody>
                    <a:bodyPr/>
                    <a:lstStyle/>
                    <a:p>
                      <a:pPr fontAlgn="base"/>
                      <a:r>
                        <a:rPr lang="en-US" sz="1200">
                          <a:effectLst/>
                          <a:latin typeface="Calibri" panose="020F0502020204030204" pitchFamily="34" charset="0"/>
                        </a:rPr>
                        <a:t>MGMT 306</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Organizational Behavior and Diversity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962663984"/>
                  </a:ext>
                </a:extLst>
              </a:tr>
              <a:tr h="204094">
                <a:tc>
                  <a:txBody>
                    <a:bodyPr/>
                    <a:lstStyle/>
                    <a:p>
                      <a:pPr fontAlgn="base"/>
                      <a:r>
                        <a:rPr lang="en-US" sz="1200">
                          <a:effectLst/>
                          <a:latin typeface="Calibri" panose="020F0502020204030204" pitchFamily="34" charset="0"/>
                        </a:rPr>
                        <a:t>MGMT 308</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Ethical, Political , and Social Environment</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dirty="0">
                          <a:effectLst/>
                          <a:latin typeface="Calibri" panose="020F0502020204030204" pitchFamily="34" charset="0"/>
                        </a:rPr>
                        <a:t>X</a:t>
                      </a:r>
                      <a:endParaRPr lang="en-US"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024766121"/>
                  </a:ext>
                </a:extLst>
              </a:tr>
              <a:tr h="204094">
                <a:tc>
                  <a:txBody>
                    <a:bodyPr/>
                    <a:lstStyle/>
                    <a:p>
                      <a:pPr fontAlgn="base"/>
                      <a:r>
                        <a:rPr lang="en-US" sz="1200">
                          <a:effectLst/>
                          <a:latin typeface="Calibri" panose="020F0502020204030204" pitchFamily="34" charset="0"/>
                        </a:rPr>
                        <a:t>MGMT 310 </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Legal Issues for Managers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349545484"/>
                  </a:ext>
                </a:extLst>
              </a:tr>
              <a:tr h="204094">
                <a:tc>
                  <a:txBody>
                    <a:bodyPr/>
                    <a:lstStyle/>
                    <a:p>
                      <a:pPr fontAlgn="base"/>
                      <a:r>
                        <a:rPr lang="en-US" sz="1200">
                          <a:effectLst/>
                          <a:latin typeface="Calibri" panose="020F0502020204030204" pitchFamily="34" charset="0"/>
                        </a:rPr>
                        <a:t>MGMT 322</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Marketing Management</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7343503"/>
                  </a:ext>
                </a:extLst>
              </a:tr>
              <a:tr h="204094">
                <a:tc>
                  <a:txBody>
                    <a:bodyPr/>
                    <a:lstStyle/>
                    <a:p>
                      <a:pPr fontAlgn="base"/>
                      <a:r>
                        <a:rPr lang="en-US" sz="1200">
                          <a:effectLst/>
                          <a:latin typeface="Calibri" panose="020F0502020204030204" pitchFamily="34" charset="0"/>
                        </a:rPr>
                        <a:t>MGMT 326 </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Financial Management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793252625"/>
                  </a:ext>
                </a:extLst>
              </a:tr>
              <a:tr h="204094">
                <a:tc>
                  <a:txBody>
                    <a:bodyPr/>
                    <a:lstStyle/>
                    <a:p>
                      <a:pPr fontAlgn="base"/>
                      <a:r>
                        <a:rPr lang="en-US" sz="1200">
                          <a:effectLst/>
                          <a:latin typeface="Calibri" panose="020F0502020204030204" pitchFamily="34" charset="0"/>
                        </a:rPr>
                        <a:t>MGMT 328</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International Management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205278474"/>
                  </a:ext>
                </a:extLst>
              </a:tr>
              <a:tr h="204094">
                <a:tc>
                  <a:txBody>
                    <a:bodyPr/>
                    <a:lstStyle/>
                    <a:p>
                      <a:pPr fontAlgn="base"/>
                      <a:r>
                        <a:rPr lang="en-US" sz="1200">
                          <a:effectLst/>
                          <a:latin typeface="Calibri" panose="020F0502020204030204" pitchFamily="34" charset="0"/>
                        </a:rPr>
                        <a:t>MGMT 398</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Career Management Skills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514608446"/>
                  </a:ext>
                </a:extLst>
              </a:tr>
              <a:tr h="204094">
                <a:tc>
                  <a:txBody>
                    <a:bodyPr/>
                    <a:lstStyle/>
                    <a:p>
                      <a:pPr fontAlgn="base"/>
                      <a:r>
                        <a:rPr lang="en-US" sz="1200">
                          <a:effectLst/>
                          <a:latin typeface="Calibri" panose="020F0502020204030204" pitchFamily="34" charset="0"/>
                        </a:rPr>
                        <a:t>MGMT 450</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Computer Based Information Systems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020856669"/>
                  </a:ext>
                </a:extLst>
              </a:tr>
              <a:tr h="204094">
                <a:tc>
                  <a:txBody>
                    <a:bodyPr/>
                    <a:lstStyle/>
                    <a:p>
                      <a:pPr fontAlgn="base"/>
                      <a:r>
                        <a:rPr lang="en-US" sz="1200">
                          <a:effectLst/>
                          <a:latin typeface="Calibri" panose="020F0502020204030204" pitchFamily="34" charset="0"/>
                        </a:rPr>
                        <a:t>MGMT 498</a:t>
                      </a:r>
                      <a:endParaRPr lang="en-US">
                        <a:effectLst/>
                        <a:latin typeface="Calibri" panose="020F0502020204030204" pitchFamily="34" charset="0"/>
                      </a:endParaRPr>
                    </a:p>
                  </a:txBody>
                  <a:tcPr marL="4401" marR="4401" marT="4401" marB="31728" anchor="b">
                    <a:lnL w="9525" cap="flat" cmpd="sng" algn="ctr">
                      <a:solidFill>
                        <a:srgbClr val="00000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Strategic Management  </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base"/>
                      <a:r>
                        <a:rPr lang="en-US" sz="1200">
                          <a:effectLst/>
                          <a:latin typeface="Calibri" panose="020F0502020204030204" pitchFamily="34" charset="0"/>
                        </a:rPr>
                        <a:t>X</a:t>
                      </a:r>
                      <a:endParaRPr lang="en-US">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txBody>
                  <a:tcPr marL="4401" marR="4401" marT="4401" marB="31728" anchor="b">
                    <a:lnL w="9525"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2289005879"/>
                  </a:ext>
                </a:extLst>
              </a:tr>
            </a:tbl>
          </a:graphicData>
        </a:graphic>
      </p:graphicFrame>
    </p:spTree>
    <p:extLst>
      <p:ext uri="{BB962C8B-B14F-4D97-AF65-F5344CB8AC3E}">
        <p14:creationId xmlns:p14="http://schemas.microsoft.com/office/powerpoint/2010/main" val="841895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56C1-6736-D34E-B2D1-FDE6DB22CB3A}"/>
              </a:ext>
            </a:extLst>
          </p:cNvPr>
          <p:cNvSpPr>
            <a:spLocks noGrp="1"/>
          </p:cNvSpPr>
          <p:nvPr>
            <p:ph type="title"/>
          </p:nvPr>
        </p:nvSpPr>
        <p:spPr>
          <a:xfrm>
            <a:off x="3275" y="-628838"/>
            <a:ext cx="10449784" cy="1265928"/>
          </a:xfrm>
        </p:spPr>
        <p:txBody>
          <a:bodyPr anchor="b">
            <a:normAutofit/>
          </a:bodyPr>
          <a:lstStyle/>
          <a:p>
            <a:r>
              <a:rPr lang="en-US" dirty="0"/>
              <a:t>Example curriculum map from ASM (MSCBA) </a:t>
            </a:r>
          </a:p>
        </p:txBody>
      </p:sp>
      <p:sp>
        <p:nvSpPr>
          <p:cNvPr id="4" name="Date Placeholder 3">
            <a:extLst>
              <a:ext uri="{FF2B5EF4-FFF2-40B4-BE49-F238E27FC236}">
                <a16:creationId xmlns:a16="http://schemas.microsoft.com/office/drawing/2014/main" id="{D6C50523-0D9D-DA1A-E693-1A915E35FB33}"/>
              </a:ext>
            </a:extLst>
          </p:cNvPr>
          <p:cNvSpPr>
            <a:spLocks noGrp="1"/>
          </p:cNvSpPr>
          <p:nvPr>
            <p:ph type="dt" sz="half" idx="10"/>
          </p:nvPr>
        </p:nvSpPr>
        <p:spPr>
          <a:xfrm>
            <a:off x="877824" y="6356350"/>
            <a:ext cx="2743200" cy="365125"/>
          </a:xfrm>
        </p:spPr>
        <p:txBody>
          <a:bodyPr anchor="ctr">
            <a:normAutofit/>
          </a:bodyPr>
          <a:lstStyle/>
          <a:p>
            <a:pPr>
              <a:spcAft>
                <a:spcPts val="600"/>
              </a:spcAft>
            </a:pPr>
            <a:fld id="{11201297-DA00-461E-87B5-72A7DFFDD9DD}" type="datetime1">
              <a:rPr lang="en-US"/>
              <a:pPr>
                <a:spcAft>
                  <a:spcPts val="600"/>
                </a:spcAft>
              </a:pPr>
              <a:t>4/16/2025</a:t>
            </a:fld>
            <a:endParaRPr lang="en-US"/>
          </a:p>
        </p:txBody>
      </p:sp>
      <p:sp>
        <p:nvSpPr>
          <p:cNvPr id="5" name="Footer Placeholder 4">
            <a:extLst>
              <a:ext uri="{FF2B5EF4-FFF2-40B4-BE49-F238E27FC236}">
                <a16:creationId xmlns:a16="http://schemas.microsoft.com/office/drawing/2014/main" id="{2369853F-ADE9-1A02-7FB4-299156795F48}"/>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7E044672-7CD2-E165-6B9A-D8792781CAFA}"/>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dirty="0"/>
              <a:pPr>
                <a:spcAft>
                  <a:spcPts val="600"/>
                </a:spcAft>
              </a:pPr>
              <a:t>27</a:t>
            </a:fld>
            <a:endParaRPr lang="en-US"/>
          </a:p>
        </p:txBody>
      </p:sp>
      <p:graphicFrame>
        <p:nvGraphicFramePr>
          <p:cNvPr id="8" name="Table 7">
            <a:extLst>
              <a:ext uri="{FF2B5EF4-FFF2-40B4-BE49-F238E27FC236}">
                <a16:creationId xmlns:a16="http://schemas.microsoft.com/office/drawing/2014/main" id="{BA3B6020-8970-7F27-70BD-78BA9C0CC22B}"/>
              </a:ext>
            </a:extLst>
          </p:cNvPr>
          <p:cNvGraphicFramePr>
            <a:graphicFrameLocks noGrp="1"/>
          </p:cNvGraphicFramePr>
          <p:nvPr/>
        </p:nvGraphicFramePr>
        <p:xfrm>
          <a:off x="371475" y="1481137"/>
          <a:ext cx="11449050" cy="3895725"/>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783843475"/>
                    </a:ext>
                  </a:extLst>
                </a:gridCol>
                <a:gridCol w="1590675">
                  <a:extLst>
                    <a:ext uri="{9D8B030D-6E8A-4147-A177-3AD203B41FA5}">
                      <a16:colId xmlns:a16="http://schemas.microsoft.com/office/drawing/2014/main" val="2083609689"/>
                    </a:ext>
                  </a:extLst>
                </a:gridCol>
                <a:gridCol w="2076450">
                  <a:extLst>
                    <a:ext uri="{9D8B030D-6E8A-4147-A177-3AD203B41FA5}">
                      <a16:colId xmlns:a16="http://schemas.microsoft.com/office/drawing/2014/main" val="2876691817"/>
                    </a:ext>
                  </a:extLst>
                </a:gridCol>
                <a:gridCol w="1962150">
                  <a:extLst>
                    <a:ext uri="{9D8B030D-6E8A-4147-A177-3AD203B41FA5}">
                      <a16:colId xmlns:a16="http://schemas.microsoft.com/office/drawing/2014/main" val="1895358534"/>
                    </a:ext>
                  </a:extLst>
                </a:gridCol>
                <a:gridCol w="1733550">
                  <a:extLst>
                    <a:ext uri="{9D8B030D-6E8A-4147-A177-3AD203B41FA5}">
                      <a16:colId xmlns:a16="http://schemas.microsoft.com/office/drawing/2014/main" val="726817988"/>
                    </a:ext>
                  </a:extLst>
                </a:gridCol>
                <a:gridCol w="1657350">
                  <a:extLst>
                    <a:ext uri="{9D8B030D-6E8A-4147-A177-3AD203B41FA5}">
                      <a16:colId xmlns:a16="http://schemas.microsoft.com/office/drawing/2014/main" val="3666230261"/>
                    </a:ext>
                  </a:extLst>
                </a:gridCol>
                <a:gridCol w="1971675">
                  <a:extLst>
                    <a:ext uri="{9D8B030D-6E8A-4147-A177-3AD203B41FA5}">
                      <a16:colId xmlns:a16="http://schemas.microsoft.com/office/drawing/2014/main" val="2349592045"/>
                    </a:ext>
                  </a:extLst>
                </a:gridCol>
              </a:tblGrid>
              <a:tr h="942975">
                <a:tc>
                  <a:txBody>
                    <a:bodyPr/>
                    <a:lstStyle/>
                    <a:p>
                      <a:pPr fontAlgn="auto"/>
                      <a:endParaRPr lang="en-US" sz="1800" b="0">
                        <a:solidFill>
                          <a:srgbClr val="FFFFFF"/>
                        </a:solidFill>
                        <a:effectLst/>
                        <a:highlight>
                          <a:srgbClr val="156082"/>
                        </a:highligh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tc>
                  <a:txBody>
                    <a:bodyPr/>
                    <a:lstStyle/>
                    <a:p>
                      <a:pPr fontAlgn="auto"/>
                      <a:endParaRPr lang="en-US" sz="1800" b="0">
                        <a:solidFill>
                          <a:srgbClr val="FFFFFF"/>
                        </a:solidFill>
                        <a:effectLst/>
                        <a:highlight>
                          <a:srgbClr val="156082"/>
                        </a:highligh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tc gridSpan="2">
                  <a:txBody>
                    <a:bodyPr/>
                    <a:lstStyle/>
                    <a:p>
                      <a:pPr algn="ctr" fontAlgn="base"/>
                      <a:r>
                        <a:rPr lang="en-US" sz="1200" b="1" dirty="0">
                          <a:solidFill>
                            <a:srgbClr val="FFFFFF"/>
                          </a:solidFill>
                          <a:effectLst/>
                          <a:highlight>
                            <a:srgbClr val="156082"/>
                          </a:highlight>
                          <a:latin typeface="Calibri" panose="020F0502020204030204" pitchFamily="34" charset="0"/>
                        </a:rPr>
                        <a:t>Goal 1: Students will demonstrate fundamental knowledge in cybersecurity and business analytics. </a:t>
                      </a:r>
                      <a:endParaRPr lang="en-US" b="1" dirty="0">
                        <a:solidFill>
                          <a:srgbClr val="FFFFFF"/>
                        </a:solidFill>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tc gridSpan="2">
                  <a:txBody>
                    <a:bodyPr/>
                    <a:lstStyle/>
                    <a:p>
                      <a:pPr algn="ctr" fontAlgn="base"/>
                      <a:r>
                        <a:rPr lang="en-US" sz="1200" b="1" dirty="0">
                          <a:solidFill>
                            <a:srgbClr val="FFFFFF"/>
                          </a:solidFill>
                          <a:effectLst/>
                          <a:highlight>
                            <a:srgbClr val="156082"/>
                          </a:highlight>
                          <a:latin typeface="Calibri" panose="020F0502020204030204" pitchFamily="34" charset="0"/>
                        </a:rPr>
                        <a:t>Goal 2:   Students will analyze issues related to cybersecurity and business analytics. </a:t>
                      </a:r>
                      <a:endParaRPr lang="en-US" b="1" dirty="0">
                        <a:solidFill>
                          <a:srgbClr val="FFFFFF"/>
                        </a:solidFill>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tc>
                  <a:txBody>
                    <a:bodyPr/>
                    <a:lstStyle/>
                    <a:p>
                      <a:pPr algn="ctr" fontAlgn="base"/>
                      <a:r>
                        <a:rPr lang="en-US" sz="1200" b="1" dirty="0">
                          <a:solidFill>
                            <a:srgbClr val="FFFFFF"/>
                          </a:solidFill>
                          <a:effectLst/>
                          <a:highlight>
                            <a:srgbClr val="156082"/>
                          </a:highlight>
                          <a:latin typeface="Calibri" panose="020F0502020204030204" pitchFamily="34" charset="0"/>
                        </a:rPr>
                        <a:t>Goal 3:  Students will critically evaluate cybersecurity and business analytic solutions</a:t>
                      </a:r>
                      <a:endParaRPr lang="en-US" b="1" dirty="0">
                        <a:solidFill>
                          <a:srgbClr val="FFFFFF"/>
                        </a:solidFill>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434810415"/>
                  </a:ext>
                </a:extLst>
              </a:tr>
              <a:tr h="1466850">
                <a:tc>
                  <a:txBody>
                    <a:bodyPr/>
                    <a:lstStyle/>
                    <a:p>
                      <a:pPr fontAlgn="auto"/>
                      <a:endParaRPr lang="en-US" sz="1800">
                        <a:effectLst/>
                        <a:highlight>
                          <a:srgbClr val="CCD2D8"/>
                        </a:highligh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800">
                        <a:effectLst/>
                        <a:highlight>
                          <a:srgbClr val="CCD2D8"/>
                        </a:highligh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highlight>
                          <a:srgbClr val="CCD2D8"/>
                        </a:highlight>
                        <a:latin typeface="Calibri" panose="020F0502020204030204" pitchFamily="34" charset="0"/>
                      </a:endParaRPr>
                    </a:p>
                    <a:p>
                      <a:pPr fontAlgn="base"/>
                      <a:r>
                        <a:rPr lang="en-US" sz="1200" dirty="0">
                          <a:effectLst/>
                          <a:highlight>
                            <a:srgbClr val="CCD2D8"/>
                          </a:highlight>
                          <a:latin typeface="Calibri" panose="020F0502020204030204" pitchFamily="34" charset="0"/>
                        </a:rPr>
                        <a:t>1.1 Students will develop solutions for strategic, tactical, </a:t>
                      </a:r>
                      <a:r>
                        <a:rPr lang="en-US" sz="1200" dirty="0">
                          <a:effectLst/>
                          <a:latin typeface="Calibri" panose="020F0502020204030204" pitchFamily="34" charset="0"/>
                        </a:rPr>
                        <a:t>and operational problems</a:t>
                      </a:r>
                      <a:endParaRPr lang="en-US" dirty="0">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dirty="0">
                        <a:effectLst/>
                        <a:latin typeface="Calibri" panose="020F0502020204030204" pitchFamily="34" charset="0"/>
                      </a:endParaRPr>
                    </a:p>
                    <a:p>
                      <a:pPr fontAlgn="base"/>
                      <a:r>
                        <a:rPr lang="en-US" sz="1200" dirty="0">
                          <a:effectLst/>
                          <a:highlight>
                            <a:srgbClr val="CCD2D8"/>
                          </a:highlight>
                          <a:latin typeface="Calibri" panose="020F0502020204030204" pitchFamily="34" charset="0"/>
                        </a:rPr>
                        <a:t>1.2 Students will apply knowledge of core concepts in cybersecurity and business analytics in both technical and management domains</a:t>
                      </a:r>
                      <a:endParaRPr lang="en-US" dirty="0">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latin typeface="Calibri" panose="020F0502020204030204" pitchFamily="34" charset="0"/>
                      </a:endParaRPr>
                    </a:p>
                    <a:p>
                      <a:pPr fontAlgn="base"/>
                      <a:r>
                        <a:rPr lang="en-US" sz="1200">
                          <a:effectLst/>
                          <a:highlight>
                            <a:srgbClr val="CCD2D8"/>
                          </a:highlight>
                          <a:latin typeface="Calibri" panose="020F0502020204030204" pitchFamily="34" charset="0"/>
                        </a:rPr>
                        <a:t>2.1: Students will implement technical and analytical solutions in cybersecurity and information assurance contexts.  </a:t>
                      </a:r>
                      <a:endParaRPr lang="en-US">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highlight>
                          <a:srgbClr val="CCD2D8"/>
                        </a:highlight>
                        <a:latin typeface="Calibri" panose="020F0502020204030204" pitchFamily="34" charset="0"/>
                      </a:endParaRPr>
                    </a:p>
                    <a:p>
                      <a:pPr fontAlgn="base"/>
                      <a:r>
                        <a:rPr lang="en-US" sz="1200">
                          <a:effectLst/>
                          <a:highlight>
                            <a:srgbClr val="CCD2D8"/>
                          </a:highlight>
                          <a:latin typeface="Calibri" panose="020F0502020204030204" pitchFamily="34" charset="0"/>
                        </a:rPr>
                        <a:t>2.2: Students will solve issues by using the correct current technologies. </a:t>
                      </a:r>
                      <a:endParaRPr lang="en-US">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tc>
                  <a:txBody>
                    <a:bodyPr/>
                    <a:lstStyle/>
                    <a:p>
                      <a:pPr fontAlgn="auto"/>
                      <a:endParaRPr lang="en-US" sz="1200">
                        <a:effectLst/>
                        <a:highlight>
                          <a:srgbClr val="CCD2D8"/>
                        </a:highlight>
                        <a:latin typeface="Calibri" panose="020F0502020204030204" pitchFamily="34" charset="0"/>
                      </a:endParaRPr>
                    </a:p>
                    <a:p>
                      <a:pPr fontAlgn="base"/>
                      <a:r>
                        <a:rPr lang="en-US" sz="1200">
                          <a:effectLst/>
                          <a:highlight>
                            <a:srgbClr val="CCD2D8"/>
                          </a:highlight>
                          <a:latin typeface="Calibri" panose="020F0502020204030204" pitchFamily="34" charset="0"/>
                        </a:rPr>
                        <a:t>3.1: Students will critique recommendations cybersecurity and business analytic scenarios.</a:t>
                      </a:r>
                      <a:endParaRPr lang="en-US">
                        <a:effectLst/>
                        <a:latin typeface="Calibri" panose="020F0502020204030204" pitchFamily="34" charset="0"/>
                      </a:endParaRPr>
                    </a:p>
                  </a:txBody>
                  <a:tcPr marL="4820" marR="4820" marT="4820">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870027505"/>
                  </a:ext>
                </a:extLst>
              </a:tr>
              <a:tr h="409575">
                <a:tc>
                  <a:txBody>
                    <a:bodyPr/>
                    <a:lstStyle/>
                    <a:p>
                      <a:pPr fontAlgn="base"/>
                      <a:r>
                        <a:rPr lang="en-US" sz="1200">
                          <a:effectLst/>
                          <a:highlight>
                            <a:srgbClr val="CCD2D8"/>
                          </a:highlight>
                          <a:latin typeface="Calibri" panose="020F0502020204030204" pitchFamily="34" charset="0"/>
                        </a:rPr>
                        <a:t>635</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effectLst/>
                          <a:highlight>
                            <a:srgbClr val="CCD2D8"/>
                          </a:highlight>
                          <a:latin typeface="Calibri" panose="020F0502020204030204" pitchFamily="34" charset="0"/>
                        </a:rPr>
                        <a:t>Data Analytics </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highlight>
                            <a:srgbClr val="CCD2D8"/>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highlight>
                            <a:srgbClr val="CCD2D8"/>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8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highlight>
                            <a:srgbClr val="CCD2D8"/>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201686754"/>
                  </a:ext>
                </a:extLst>
              </a:tr>
              <a:tr h="428625">
                <a:tc>
                  <a:txBody>
                    <a:bodyPr/>
                    <a:lstStyle/>
                    <a:p>
                      <a:pPr fontAlgn="base"/>
                      <a:r>
                        <a:rPr lang="en-US" sz="1200">
                          <a:effectLst/>
                          <a:highlight>
                            <a:srgbClr val="E7EAED"/>
                          </a:highlight>
                          <a:latin typeface="Calibri" panose="020F0502020204030204" pitchFamily="34" charset="0"/>
                        </a:rPr>
                        <a:t>636</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fontAlgn="base"/>
                      <a:r>
                        <a:rPr lang="en-US" sz="1200">
                          <a:solidFill>
                            <a:srgbClr val="222222"/>
                          </a:solidFill>
                          <a:effectLst/>
                          <a:highlight>
                            <a:srgbClr val="E7EAED"/>
                          </a:highlight>
                          <a:latin typeface="Calibri" panose="020F0502020204030204" pitchFamily="34" charset="0"/>
                        </a:rPr>
                        <a:t>Information Systems Security</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800">
                        <a:effectLst/>
                        <a:highlight>
                          <a:srgbClr val="E7EAED"/>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highlight>
                            <a:srgbClr val="E7EAED"/>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highlight>
                            <a:srgbClr val="E7EAED"/>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auto"/>
                      <a:endParaRPr lang="en-US" sz="1200">
                        <a:effectLst/>
                        <a:highlight>
                          <a:srgbClr val="E7EAED"/>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tc>
                  <a:txBody>
                    <a:bodyPr/>
                    <a:lstStyle/>
                    <a:p>
                      <a:pPr algn="ctr" fontAlgn="base"/>
                      <a:r>
                        <a:rPr lang="en-US" sz="1200">
                          <a:effectLst/>
                          <a:highlight>
                            <a:srgbClr val="E7EAED"/>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658942910"/>
                  </a:ext>
                </a:extLst>
              </a:tr>
              <a:tr h="647700">
                <a:tc>
                  <a:txBody>
                    <a:bodyPr/>
                    <a:lstStyle/>
                    <a:p>
                      <a:pPr fontAlgn="base"/>
                      <a:r>
                        <a:rPr lang="en-US" sz="1200">
                          <a:effectLst/>
                          <a:highlight>
                            <a:srgbClr val="CCD2D8"/>
                          </a:highlight>
                          <a:latin typeface="Calibri" panose="020F0502020204030204" pitchFamily="34" charset="0"/>
                        </a:rPr>
                        <a:t>637</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fontAlgn="base"/>
                      <a:r>
                        <a:rPr lang="en-US" sz="1200">
                          <a:solidFill>
                            <a:srgbClr val="222222"/>
                          </a:solidFill>
                          <a:effectLst/>
                          <a:highlight>
                            <a:srgbClr val="CCD2D8"/>
                          </a:highlight>
                          <a:latin typeface="Calibri" panose="020F0502020204030204" pitchFamily="34" charset="0"/>
                        </a:rPr>
                        <a:t>Database Management Systems</a:t>
                      </a:r>
                      <a:endParaRPr lang="en-US">
                        <a:effectLst/>
                        <a:latin typeface="Calibri" panose="020F0502020204030204" pitchFamily="34" charset="0"/>
                      </a:endParaRPr>
                    </a:p>
                  </a:txBody>
                  <a:tcPr marL="4820" marR="4820" marT="482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base"/>
                      <a:r>
                        <a:rPr lang="en-US" sz="1200">
                          <a:effectLst/>
                          <a:highlight>
                            <a:srgbClr val="CCD2D8"/>
                          </a:highlight>
                          <a:latin typeface="Calibri" panose="020F0502020204030204" pitchFamily="34" charset="0"/>
                        </a:rPr>
                        <a:t>X</a:t>
                      </a:r>
                      <a:endParaRPr lang="en-US">
                        <a:effectLs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8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tc>
                  <a:txBody>
                    <a:bodyPr/>
                    <a:lstStyle/>
                    <a:p>
                      <a:pPr algn="ctr" fontAlgn="auto"/>
                      <a:endParaRPr lang="en-US" sz="1200" dirty="0">
                        <a:effectLst/>
                        <a:highlight>
                          <a:srgbClr val="CCD2D8"/>
                        </a:highlight>
                        <a:latin typeface="Calibri" panose="020F0502020204030204" pitchFamily="34" charset="0"/>
                      </a:endParaRPr>
                    </a:p>
                  </a:txBody>
                  <a:tcPr marL="4820" marR="4820" marT="482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970430689"/>
                  </a:ext>
                </a:extLst>
              </a:tr>
            </a:tbl>
          </a:graphicData>
        </a:graphic>
      </p:graphicFrame>
    </p:spTree>
    <p:extLst>
      <p:ext uri="{BB962C8B-B14F-4D97-AF65-F5344CB8AC3E}">
        <p14:creationId xmlns:p14="http://schemas.microsoft.com/office/powerpoint/2010/main" val="147420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F772-74BC-4FD1-9EAB-73BC89C7E1F2}"/>
              </a:ext>
            </a:extLst>
          </p:cNvPr>
          <p:cNvSpPr>
            <a:spLocks noGrp="1"/>
          </p:cNvSpPr>
          <p:nvPr>
            <p:ph type="title"/>
          </p:nvPr>
        </p:nvSpPr>
        <p:spPr>
          <a:xfrm>
            <a:off x="447315" y="557421"/>
            <a:ext cx="2749916" cy="2576196"/>
          </a:xfrm>
        </p:spPr>
        <p:txBody>
          <a:bodyPr>
            <a:normAutofit/>
          </a:bodyPr>
          <a:lstStyle/>
          <a:p>
            <a:r>
              <a:rPr lang="en-US" dirty="0"/>
              <a:t>Static visual of Curriculum Mapping </a:t>
            </a:r>
            <a:br>
              <a:rPr lang="en-US" dirty="0"/>
            </a:br>
            <a:r>
              <a:rPr lang="en-US" dirty="0"/>
              <a:t>for the </a:t>
            </a:r>
            <a:br>
              <a:rPr lang="en-US" dirty="0"/>
            </a:br>
            <a:r>
              <a:rPr lang="en-US" dirty="0"/>
              <a:t>ASM MBA</a:t>
            </a:r>
          </a:p>
        </p:txBody>
      </p:sp>
      <p:pic>
        <p:nvPicPr>
          <p:cNvPr id="7" name="Content Placeholder 6">
            <a:extLst>
              <a:ext uri="{FF2B5EF4-FFF2-40B4-BE49-F238E27FC236}">
                <a16:creationId xmlns:a16="http://schemas.microsoft.com/office/drawing/2014/main" id="{94210D96-78BF-4B47-A1BF-5326E57E83EA}"/>
              </a:ext>
            </a:extLst>
          </p:cNvPr>
          <p:cNvPicPr>
            <a:picLocks noGrp="1" noChangeAspect="1"/>
          </p:cNvPicPr>
          <p:nvPr>
            <p:ph idx="1"/>
          </p:nvPr>
        </p:nvPicPr>
        <p:blipFill rotWithShape="1">
          <a:blip r:embed="rId2"/>
          <a:srcRect l="21776" t="15161" r="21966" b="13668"/>
          <a:stretch/>
        </p:blipFill>
        <p:spPr>
          <a:xfrm>
            <a:off x="3309534" y="267128"/>
            <a:ext cx="8435152" cy="6002629"/>
          </a:xfrm>
          <a:prstGeom prst="rect">
            <a:avLst/>
          </a:prstGeom>
        </p:spPr>
      </p:pic>
      <p:sp>
        <p:nvSpPr>
          <p:cNvPr id="4" name="Date Placeholder 3">
            <a:extLst>
              <a:ext uri="{FF2B5EF4-FFF2-40B4-BE49-F238E27FC236}">
                <a16:creationId xmlns:a16="http://schemas.microsoft.com/office/drawing/2014/main" id="{E2613F54-83BB-4097-9372-1EEB504806E1}"/>
              </a:ext>
            </a:extLst>
          </p:cNvPr>
          <p:cNvSpPr>
            <a:spLocks noGrp="1"/>
          </p:cNvSpPr>
          <p:nvPr>
            <p:ph type="dt" sz="half" idx="10"/>
          </p:nvPr>
        </p:nvSpPr>
        <p:spPr/>
        <p:txBody>
          <a:bodyPr/>
          <a:lstStyle/>
          <a:p>
            <a:fld id="{63127A60-D6E5-4FC8-AEE1-70C560DD7B74}" type="datetime1">
              <a:rPr lang="en-US" smtClean="0"/>
              <a:t>4/16/2025</a:t>
            </a:fld>
            <a:endParaRPr lang="en-US"/>
          </a:p>
        </p:txBody>
      </p:sp>
      <p:sp>
        <p:nvSpPr>
          <p:cNvPr id="5" name="Footer Placeholder 4">
            <a:extLst>
              <a:ext uri="{FF2B5EF4-FFF2-40B4-BE49-F238E27FC236}">
                <a16:creationId xmlns:a16="http://schemas.microsoft.com/office/drawing/2014/main" id="{52DE794D-5621-4DF3-893B-22CB56217366}"/>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4934B53-7DBB-440A-99CE-FE1CFEB2E5E0}"/>
              </a:ext>
            </a:extLst>
          </p:cNvPr>
          <p:cNvSpPr>
            <a:spLocks noGrp="1"/>
          </p:cNvSpPr>
          <p:nvPr>
            <p:ph type="sldNum" sz="quarter" idx="12"/>
          </p:nvPr>
        </p:nvSpPr>
        <p:spPr/>
        <p:txBody>
          <a:bodyPr/>
          <a:lstStyle/>
          <a:p>
            <a:fld id="{5E4DE196-8A13-4FF7-A07E-102851959EAB}" type="slidenum">
              <a:rPr lang="en-US" smtClean="0"/>
              <a:t>28</a:t>
            </a:fld>
            <a:endParaRPr lang="en-US"/>
          </a:p>
        </p:txBody>
      </p:sp>
    </p:spTree>
    <p:extLst>
      <p:ext uri="{BB962C8B-B14F-4D97-AF65-F5344CB8AC3E}">
        <p14:creationId xmlns:p14="http://schemas.microsoft.com/office/powerpoint/2010/main" val="227045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B8C0-37A7-DEAA-AD20-45333A35156B}"/>
              </a:ext>
            </a:extLst>
          </p:cNvPr>
          <p:cNvSpPr>
            <a:spLocks noGrp="1"/>
          </p:cNvSpPr>
          <p:nvPr>
            <p:ph type="title"/>
          </p:nvPr>
        </p:nvSpPr>
        <p:spPr>
          <a:xfrm>
            <a:off x="870488" y="189073"/>
            <a:ext cx="10449784" cy="1265928"/>
          </a:xfrm>
        </p:spPr>
        <p:txBody>
          <a:bodyPr anchor="b">
            <a:normAutofit/>
          </a:bodyPr>
          <a:lstStyle/>
          <a:p>
            <a:r>
              <a:rPr lang="en-US" sz="4000" b="1" dirty="0">
                <a:solidFill>
                  <a:schemeClr val="tx1"/>
                </a:solidFill>
                <a:latin typeface="+mn-lt"/>
              </a:rPr>
              <a:t>What is your reaction? </a:t>
            </a:r>
            <a:r>
              <a:rPr lang="en-US" sz="4000" b="1" dirty="0"/>
              <a:t> </a:t>
            </a:r>
          </a:p>
        </p:txBody>
      </p:sp>
      <p:sp>
        <p:nvSpPr>
          <p:cNvPr id="9" name="Date Placeholder 3">
            <a:extLst>
              <a:ext uri="{FF2B5EF4-FFF2-40B4-BE49-F238E27FC236}">
                <a16:creationId xmlns:a16="http://schemas.microsoft.com/office/drawing/2014/main" id="{06569B54-19F9-D438-E417-62A71829FFB8}"/>
              </a:ext>
            </a:extLst>
          </p:cNvPr>
          <p:cNvSpPr>
            <a:spLocks noGrp="1"/>
          </p:cNvSpPr>
          <p:nvPr>
            <p:ph type="dt" sz="half" idx="10"/>
          </p:nvPr>
        </p:nvSpPr>
        <p:spPr>
          <a:xfrm>
            <a:off x="877824" y="6356350"/>
            <a:ext cx="2743200" cy="365125"/>
          </a:xfrm>
        </p:spPr>
        <p:txBody>
          <a:bodyPr/>
          <a:lstStyle/>
          <a:p>
            <a:pPr>
              <a:spcAft>
                <a:spcPts val="600"/>
              </a:spcAft>
            </a:pPr>
            <a:fld id="{4172269D-3064-403F-A0EE-FA0C10D34594}" type="datetime1">
              <a:rPr lang="en-US"/>
              <a:pPr>
                <a:spcAft>
                  <a:spcPts val="600"/>
                </a:spcAft>
              </a:pPr>
              <a:t>4/16/2025</a:t>
            </a:fld>
            <a:endParaRPr lang="en-US"/>
          </a:p>
        </p:txBody>
      </p:sp>
      <p:sp>
        <p:nvSpPr>
          <p:cNvPr id="11" name="Footer Placeholder 4">
            <a:extLst>
              <a:ext uri="{FF2B5EF4-FFF2-40B4-BE49-F238E27FC236}">
                <a16:creationId xmlns:a16="http://schemas.microsoft.com/office/drawing/2014/main" id="{278AFFF5-26FB-6521-18E8-3FF9C7134043}"/>
              </a:ext>
            </a:extLst>
          </p:cNvPr>
          <p:cNvSpPr>
            <a:spLocks noGrp="1"/>
          </p:cNvSpPr>
          <p:nvPr>
            <p:ph type="ftr" sz="quarter" idx="11"/>
          </p:nvPr>
        </p:nvSpPr>
        <p:spPr>
          <a:xfrm>
            <a:off x="7132320" y="6356350"/>
            <a:ext cx="4297680" cy="365125"/>
          </a:xfrm>
        </p:spPr>
        <p:txBody>
          <a:bodyPr/>
          <a:lstStyle/>
          <a:p>
            <a:pPr>
              <a:spcAft>
                <a:spcPts val="600"/>
              </a:spcAft>
            </a:pPr>
            <a:r>
              <a:rPr lang="en-US"/>
              <a:t>
              </a:t>
            </a:r>
          </a:p>
        </p:txBody>
      </p:sp>
      <p:sp>
        <p:nvSpPr>
          <p:cNvPr id="13" name="Slide Number Placeholder 5">
            <a:extLst>
              <a:ext uri="{FF2B5EF4-FFF2-40B4-BE49-F238E27FC236}">
                <a16:creationId xmlns:a16="http://schemas.microsoft.com/office/drawing/2014/main" id="{19B17D12-D94A-3423-6E98-346CA5F94C30}"/>
              </a:ext>
            </a:extLst>
          </p:cNvPr>
          <p:cNvSpPr>
            <a:spLocks noGrp="1"/>
          </p:cNvSpPr>
          <p:nvPr>
            <p:ph type="sldNum" sz="quarter" idx="12"/>
          </p:nvPr>
        </p:nvSpPr>
        <p:spPr>
          <a:xfrm>
            <a:off x="11429999" y="6356350"/>
            <a:ext cx="521207" cy="365125"/>
          </a:xfrm>
        </p:spPr>
        <p:txBody>
          <a:bodyPr/>
          <a:lstStyle/>
          <a:p>
            <a:pPr>
              <a:spcAft>
                <a:spcPts val="600"/>
              </a:spcAft>
            </a:pPr>
            <a:fld id="{5E4DE196-8A13-4FF7-A07E-102851959EAB}" type="slidenum">
              <a:rPr lang="en-US" dirty="0"/>
              <a:pPr>
                <a:spcAft>
                  <a:spcPts val="600"/>
                </a:spcAft>
              </a:pPr>
              <a:t>29</a:t>
            </a:fld>
            <a:endParaRPr lang="en-US"/>
          </a:p>
        </p:txBody>
      </p:sp>
      <p:graphicFrame>
        <p:nvGraphicFramePr>
          <p:cNvPr id="6" name="Content Placeholder 2">
            <a:extLst>
              <a:ext uri="{FF2B5EF4-FFF2-40B4-BE49-F238E27FC236}">
                <a16:creationId xmlns:a16="http://schemas.microsoft.com/office/drawing/2014/main" id="{F8D1B9B2-C987-EB58-FBCC-9CFE78917F30}"/>
              </a:ext>
            </a:extLst>
          </p:cNvPr>
          <p:cNvGraphicFramePr>
            <a:graphicFrameLocks noGrp="1"/>
          </p:cNvGraphicFramePr>
          <p:nvPr>
            <p:ph idx="1"/>
            <p:extLst>
              <p:ext uri="{D42A27DB-BD31-4B8C-83A1-F6EECF244321}">
                <p14:modId xmlns:p14="http://schemas.microsoft.com/office/powerpoint/2010/main" val="576391924"/>
              </p:ext>
            </p:extLst>
          </p:nvPr>
        </p:nvGraphicFramePr>
        <p:xfrm>
          <a:off x="877824" y="1637284"/>
          <a:ext cx="10442448" cy="390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19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3D35-C399-4273-8813-98F9DD7C0676}"/>
              </a:ext>
            </a:extLst>
          </p:cNvPr>
          <p:cNvSpPr>
            <a:spLocks noGrp="1"/>
          </p:cNvSpPr>
          <p:nvPr>
            <p:ph type="title"/>
          </p:nvPr>
        </p:nvSpPr>
        <p:spPr>
          <a:xfrm>
            <a:off x="877823" y="319088"/>
            <a:ext cx="4632757" cy="2062594"/>
          </a:xfrm>
        </p:spPr>
        <p:txBody>
          <a:bodyPr anchor="t">
            <a:normAutofit/>
          </a:bodyPr>
          <a:lstStyle/>
          <a:p>
            <a:pPr algn="ctr"/>
            <a:r>
              <a:rPr lang="en-US" sz="4000" dirty="0">
                <a:solidFill>
                  <a:schemeClr val="accent5">
                    <a:lumMod val="50000"/>
                  </a:schemeClr>
                </a:solidFill>
              </a:rPr>
              <a:t>What is a curriculum map?</a:t>
            </a:r>
          </a:p>
        </p:txBody>
      </p:sp>
      <p:pic>
        <p:nvPicPr>
          <p:cNvPr id="8" name="Picture 7" descr="A close-up of a game&#10;&#10;Description automatically generated">
            <a:extLst>
              <a:ext uri="{FF2B5EF4-FFF2-40B4-BE49-F238E27FC236}">
                <a16:creationId xmlns:a16="http://schemas.microsoft.com/office/drawing/2014/main" id="{56DA73F1-7714-417A-BBFE-60EEAA924E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361" r="4782" b="-2"/>
          <a:stretch/>
        </p:blipFill>
        <p:spPr>
          <a:xfrm>
            <a:off x="6664751" y="1421176"/>
            <a:ext cx="4765248" cy="4065802"/>
          </a:xfrm>
          <a:prstGeom prst="rect">
            <a:avLst/>
          </a:prstGeom>
          <a:noFill/>
        </p:spPr>
      </p:pic>
      <p:sp>
        <p:nvSpPr>
          <p:cNvPr id="3" name="Content Placeholder 2">
            <a:extLst>
              <a:ext uri="{FF2B5EF4-FFF2-40B4-BE49-F238E27FC236}">
                <a16:creationId xmlns:a16="http://schemas.microsoft.com/office/drawing/2014/main" id="{FCB4F33D-8994-4A8A-BE44-B9DF6853BE98}"/>
              </a:ext>
            </a:extLst>
          </p:cNvPr>
          <p:cNvSpPr>
            <a:spLocks noGrp="1"/>
          </p:cNvSpPr>
          <p:nvPr>
            <p:ph type="body" sz="half" idx="2"/>
          </p:nvPr>
        </p:nvSpPr>
        <p:spPr>
          <a:xfrm>
            <a:off x="877823" y="2769595"/>
            <a:ext cx="5218177" cy="2868336"/>
          </a:xfrm>
        </p:spPr>
        <p:txBody>
          <a:bodyPr anchor="b">
            <a:noAutofit/>
          </a:bodyPr>
          <a:lstStyle/>
          <a:p>
            <a:pPr marL="342900" indent="-342900">
              <a:buFont typeface="Arial" panose="020B0604020202020204" pitchFamily="34" charset="0"/>
              <a:buChar char="•"/>
            </a:pPr>
            <a:r>
              <a:rPr lang="en-US" sz="2000" dirty="0">
                <a:solidFill>
                  <a:schemeClr val="accent5">
                    <a:lumMod val="50000"/>
                  </a:schemeClr>
                </a:solidFill>
                <a:latin typeface="+mj-lt"/>
              </a:rPr>
              <a:t>Visualization of curricular relationships within one program or amongst/between all programs </a:t>
            </a:r>
          </a:p>
          <a:p>
            <a:pPr marL="342900" indent="-342900">
              <a:buFont typeface="Arial" panose="020B0604020202020204" pitchFamily="34" charset="0"/>
              <a:buChar char="•"/>
            </a:pPr>
            <a:r>
              <a:rPr lang="en-US" sz="2000" dirty="0">
                <a:solidFill>
                  <a:schemeClr val="accent5">
                    <a:lumMod val="50000"/>
                  </a:schemeClr>
                </a:solidFill>
                <a:latin typeface="+mj-lt"/>
              </a:rPr>
              <a:t>Tool to inform instructors: curriculum, SLO’s, student headcount/enrollment</a:t>
            </a:r>
          </a:p>
          <a:p>
            <a:pPr marL="342900" indent="-342900">
              <a:buFont typeface="Arial" panose="020B0604020202020204" pitchFamily="34" charset="0"/>
              <a:buChar char="•"/>
            </a:pPr>
            <a:r>
              <a:rPr lang="en-US" sz="2000" dirty="0">
                <a:solidFill>
                  <a:schemeClr val="accent5">
                    <a:lumMod val="50000"/>
                  </a:schemeClr>
                </a:solidFill>
                <a:latin typeface="+mj-lt"/>
              </a:rPr>
              <a:t>Tool to inform leadership: Degree alignment/gaps, resource allocation</a:t>
            </a:r>
          </a:p>
          <a:p>
            <a:pPr marL="342900" indent="-342900">
              <a:buFont typeface="Arial" panose="020B0604020202020204" pitchFamily="34" charset="0"/>
              <a:buChar char="•"/>
            </a:pPr>
            <a:r>
              <a:rPr lang="en-US" sz="2000" dirty="0">
                <a:solidFill>
                  <a:schemeClr val="accent5">
                    <a:lumMod val="50000"/>
                  </a:schemeClr>
                </a:solidFill>
                <a:latin typeface="+mj-lt"/>
              </a:rPr>
              <a:t>Tool to explore areas of student success and potential improvements </a:t>
            </a:r>
          </a:p>
        </p:txBody>
      </p:sp>
      <p:sp>
        <p:nvSpPr>
          <p:cNvPr id="4" name="Date Placeholder 3">
            <a:extLst>
              <a:ext uri="{FF2B5EF4-FFF2-40B4-BE49-F238E27FC236}">
                <a16:creationId xmlns:a16="http://schemas.microsoft.com/office/drawing/2014/main" id="{AA41D021-0AB7-4102-9536-64DD716A72FE}"/>
              </a:ext>
            </a:extLst>
          </p:cNvPr>
          <p:cNvSpPr>
            <a:spLocks noGrp="1"/>
          </p:cNvSpPr>
          <p:nvPr>
            <p:ph type="dt" sz="half" idx="10"/>
          </p:nvPr>
        </p:nvSpPr>
        <p:spPr>
          <a:xfrm>
            <a:off x="877824" y="6356350"/>
            <a:ext cx="2743200" cy="365125"/>
          </a:xfrm>
        </p:spPr>
        <p:txBody>
          <a:bodyPr anchor="ctr">
            <a:normAutofit/>
          </a:bodyPr>
          <a:lstStyle/>
          <a:p>
            <a:pPr>
              <a:spcAft>
                <a:spcPts val="600"/>
              </a:spcAft>
            </a:pPr>
            <a:fld id="{B673BECA-0261-4551-8C5F-9155AA089933}" type="datetime1">
              <a:rPr lang="en-US" smtClean="0"/>
              <a:pPr>
                <a:spcAft>
                  <a:spcPts val="600"/>
                </a:spcAft>
              </a:pPr>
              <a:t>4/16/2025</a:t>
            </a:fld>
            <a:endParaRPr lang="en-US"/>
          </a:p>
        </p:txBody>
      </p:sp>
      <p:sp>
        <p:nvSpPr>
          <p:cNvPr id="5" name="Footer Placeholder 4">
            <a:extLst>
              <a:ext uri="{FF2B5EF4-FFF2-40B4-BE49-F238E27FC236}">
                <a16:creationId xmlns:a16="http://schemas.microsoft.com/office/drawing/2014/main" id="{FF3D4A97-6C9E-4EAA-9E42-1C2EBC47BB96}"/>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19B2E9B2-3851-46E8-B710-6236CE637048}"/>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smtClean="0"/>
              <a:pPr>
                <a:spcAft>
                  <a:spcPts val="600"/>
                </a:spcAft>
              </a:pPr>
              <a:t>3</a:t>
            </a:fld>
            <a:endParaRPr lang="en-US"/>
          </a:p>
        </p:txBody>
      </p:sp>
    </p:spTree>
    <p:extLst>
      <p:ext uri="{BB962C8B-B14F-4D97-AF65-F5344CB8AC3E}">
        <p14:creationId xmlns:p14="http://schemas.microsoft.com/office/powerpoint/2010/main" val="3151228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33000">
              <a:schemeClr val="accent5">
                <a:lumMod val="60000"/>
                <a:lumOff val="40000"/>
              </a:schemeClr>
            </a:gs>
            <a:gs pos="86000">
              <a:schemeClr val="bg2">
                <a:tint val="100000"/>
                <a:shade val="40000"/>
                <a:satMod val="100000"/>
              </a:schemeClr>
            </a:gs>
            <a:gs pos="100000">
              <a:schemeClr val="accent5">
                <a:lumMod val="40000"/>
                <a:lumOff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6281-EE26-A567-8AB0-6CB4D5B9ED69}"/>
              </a:ext>
            </a:extLst>
          </p:cNvPr>
          <p:cNvSpPr>
            <a:spLocks noGrp="1"/>
          </p:cNvSpPr>
          <p:nvPr>
            <p:ph type="ctrTitle"/>
          </p:nvPr>
        </p:nvSpPr>
        <p:spPr>
          <a:xfrm>
            <a:off x="1336713" y="1189823"/>
            <a:ext cx="9144000" cy="4307594"/>
          </a:xfrm>
        </p:spPr>
        <p:txBody>
          <a:bodyPr anchor="t">
            <a:normAutofit/>
          </a:bodyPr>
          <a:lstStyle/>
          <a:p>
            <a:pPr algn="l"/>
            <a:r>
              <a:rPr lang="en-US" sz="2000" b="1" dirty="0">
                <a:solidFill>
                  <a:schemeClr val="tx1"/>
                </a:solidFill>
                <a:latin typeface="+mn-lt"/>
              </a:rPr>
              <a:t>Advising:</a:t>
            </a:r>
            <a:br>
              <a:rPr lang="en-US" sz="2000" b="1" dirty="0">
                <a:solidFill>
                  <a:schemeClr val="tx1"/>
                </a:solidFill>
                <a:latin typeface="+mn-lt"/>
              </a:rPr>
            </a:br>
            <a:br>
              <a:rPr lang="en-US" sz="2000" b="1" dirty="0">
                <a:solidFill>
                  <a:schemeClr val="tx1"/>
                </a:solidFill>
                <a:latin typeface="+mn-lt"/>
              </a:rPr>
            </a:br>
            <a:r>
              <a:rPr lang="en-US" sz="2000" b="1" dirty="0">
                <a:solidFill>
                  <a:schemeClr val="tx1"/>
                </a:solidFill>
                <a:latin typeface="+mn-lt"/>
              </a:rPr>
              <a:t>APR/Strategic Planning</a:t>
            </a:r>
            <a:r>
              <a:rPr lang="en-US" sz="2000" dirty="0">
                <a:solidFill>
                  <a:schemeClr val="tx1"/>
                </a:solidFill>
                <a:latin typeface="+mn-lt"/>
              </a:rPr>
              <a:t>: in tangent with assessment results, supports strategic curriculum changes</a:t>
            </a:r>
            <a:br>
              <a:rPr lang="en-US" sz="2000" dirty="0">
                <a:solidFill>
                  <a:schemeClr val="tx1"/>
                </a:solidFill>
                <a:latin typeface="+mn-lt"/>
              </a:rPr>
            </a:br>
            <a:br>
              <a:rPr lang="en-US" sz="2000" b="1" dirty="0">
                <a:solidFill>
                  <a:schemeClr val="tx1"/>
                </a:solidFill>
                <a:latin typeface="+mn-lt"/>
              </a:rPr>
            </a:br>
            <a:r>
              <a:rPr lang="en-US" sz="2000" b="1" dirty="0">
                <a:solidFill>
                  <a:schemeClr val="tx1"/>
                </a:solidFill>
                <a:latin typeface="+mn-lt"/>
              </a:rPr>
              <a:t>Communications: </a:t>
            </a:r>
            <a:r>
              <a:rPr lang="en-US" sz="2000" dirty="0">
                <a:solidFill>
                  <a:schemeClr val="tx1"/>
                </a:solidFill>
                <a:latin typeface="+mn-lt"/>
              </a:rPr>
              <a:t>Provides instructors with the understanding how their courses fit to program goals</a:t>
            </a:r>
            <a:br>
              <a:rPr lang="en-US" sz="2000" dirty="0">
                <a:solidFill>
                  <a:schemeClr val="tx1"/>
                </a:solidFill>
                <a:latin typeface="+mn-lt"/>
              </a:rPr>
            </a:br>
            <a:br>
              <a:rPr lang="en-US" sz="2000" b="1" dirty="0">
                <a:solidFill>
                  <a:schemeClr val="tx1"/>
                </a:solidFill>
                <a:latin typeface="+mn-lt"/>
              </a:rPr>
            </a:br>
            <a:r>
              <a:rPr lang="en-US" sz="2000" b="1" dirty="0">
                <a:solidFill>
                  <a:schemeClr val="tx1"/>
                </a:solidFill>
                <a:latin typeface="+mn-lt"/>
              </a:rPr>
              <a:t>Curriculum &amp; Assessment: </a:t>
            </a:r>
            <a:r>
              <a:rPr lang="en-US" sz="2000" dirty="0">
                <a:solidFill>
                  <a:schemeClr val="tx1"/>
                </a:solidFill>
                <a:latin typeface="+mn-lt"/>
              </a:rPr>
              <a:t>Successfully reduced the number of learning objectives across all programs at ASM, all learning objectives are using blooms taxonomy and best practices. There may be over coverage or under coverage that can guide discussions on curriculum. </a:t>
            </a:r>
            <a:br>
              <a:rPr lang="en-US" sz="2000" b="1" dirty="0">
                <a:solidFill>
                  <a:schemeClr val="tx1"/>
                </a:solidFill>
                <a:latin typeface="+mn-lt"/>
              </a:rPr>
            </a:br>
            <a:br>
              <a:rPr lang="en-US" sz="2000" b="1" dirty="0">
                <a:solidFill>
                  <a:schemeClr val="tx1"/>
                </a:solidFill>
                <a:latin typeface="+mn-lt"/>
              </a:rPr>
            </a:br>
            <a:r>
              <a:rPr lang="en-US" sz="2000" b="1" dirty="0">
                <a:solidFill>
                  <a:schemeClr val="tx1"/>
                </a:solidFill>
                <a:latin typeface="+mn-lt"/>
              </a:rPr>
              <a:t>Accreditation: </a:t>
            </a:r>
            <a:r>
              <a:rPr lang="en-US" sz="2000" dirty="0">
                <a:solidFill>
                  <a:schemeClr val="tx1"/>
                </a:solidFill>
                <a:latin typeface="+mn-lt"/>
              </a:rPr>
              <a:t>Map informs our accreditation process and assurance of learning which is a standard required by AACSB.</a:t>
            </a:r>
            <a:br>
              <a:rPr lang="en-US" sz="2000" b="1" dirty="0">
                <a:solidFill>
                  <a:schemeClr val="tx1"/>
                </a:solidFill>
                <a:latin typeface="+mn-lt"/>
              </a:rPr>
            </a:br>
            <a:br>
              <a:rPr lang="en-US" sz="2000" b="1" dirty="0">
                <a:solidFill>
                  <a:schemeClr val="tx1"/>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endParaRPr lang="en-US" sz="2000" b="1" dirty="0">
              <a:solidFill>
                <a:schemeClr val="accent5">
                  <a:lumMod val="50000"/>
                </a:schemeClr>
              </a:solidFill>
              <a:latin typeface="+mn-lt"/>
            </a:endParaRPr>
          </a:p>
        </p:txBody>
      </p:sp>
      <p:sp>
        <p:nvSpPr>
          <p:cNvPr id="3" name="Subtitle 2">
            <a:extLst>
              <a:ext uri="{FF2B5EF4-FFF2-40B4-BE49-F238E27FC236}">
                <a16:creationId xmlns:a16="http://schemas.microsoft.com/office/drawing/2014/main" id="{974C5BD9-5C52-A882-D415-7C3163694681}"/>
              </a:ext>
            </a:extLst>
          </p:cNvPr>
          <p:cNvSpPr>
            <a:spLocks noGrp="1"/>
          </p:cNvSpPr>
          <p:nvPr>
            <p:ph type="subTitle" idx="1"/>
          </p:nvPr>
        </p:nvSpPr>
        <p:spPr>
          <a:xfrm>
            <a:off x="725256" y="252093"/>
            <a:ext cx="11383767" cy="1066890"/>
          </a:xfrm>
        </p:spPr>
        <p:txBody>
          <a:bodyPr vert="horz" lIns="91440" tIns="45720" rIns="91440" bIns="45720" rtlCol="0" anchor="t">
            <a:noAutofit/>
          </a:bodyPr>
          <a:lstStyle/>
          <a:p>
            <a:pPr algn="l"/>
            <a:r>
              <a:rPr lang="en-US" sz="4400" b="1" cap="none" dirty="0">
                <a:solidFill>
                  <a:schemeClr val="tx1"/>
                </a:solidFill>
              </a:rPr>
              <a:t>Analyzing the map </a:t>
            </a:r>
          </a:p>
        </p:txBody>
      </p:sp>
    </p:spTree>
    <p:extLst>
      <p:ext uri="{BB962C8B-B14F-4D97-AF65-F5344CB8AC3E}">
        <p14:creationId xmlns:p14="http://schemas.microsoft.com/office/powerpoint/2010/main" val="2993270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16BB-357C-52DB-A1C4-4C55378168DC}"/>
              </a:ext>
            </a:extLst>
          </p:cNvPr>
          <p:cNvSpPr>
            <a:spLocks noGrp="1"/>
          </p:cNvSpPr>
          <p:nvPr>
            <p:ph type="title"/>
          </p:nvPr>
        </p:nvSpPr>
        <p:spPr>
          <a:xfrm>
            <a:off x="11252" y="0"/>
            <a:ext cx="12180748" cy="1265928"/>
          </a:xfrm>
          <a:solidFill>
            <a:schemeClr val="accent4"/>
          </a:solidFill>
        </p:spPr>
        <p:txBody>
          <a:bodyPr/>
          <a:lstStyle/>
          <a:p>
            <a:r>
              <a:rPr lang="en-US" dirty="0"/>
              <a:t>   UNM Spanish Second Language (SSL) Program</a:t>
            </a:r>
            <a:br>
              <a:rPr lang="en-US" sz="2800" dirty="0"/>
            </a:br>
            <a:r>
              <a:rPr lang="en-US" sz="2800" dirty="0"/>
              <a:t> </a:t>
            </a:r>
          </a:p>
        </p:txBody>
      </p:sp>
      <p:sp>
        <p:nvSpPr>
          <p:cNvPr id="3" name="Content Placeholder 2">
            <a:extLst>
              <a:ext uri="{FF2B5EF4-FFF2-40B4-BE49-F238E27FC236}">
                <a16:creationId xmlns:a16="http://schemas.microsoft.com/office/drawing/2014/main" id="{1B604A67-8AC5-84E4-445C-BC03F3EDA9B7}"/>
              </a:ext>
            </a:extLst>
          </p:cNvPr>
          <p:cNvSpPr>
            <a:spLocks noGrp="1"/>
          </p:cNvSpPr>
          <p:nvPr>
            <p:ph idx="1"/>
          </p:nvPr>
        </p:nvSpPr>
        <p:spPr>
          <a:xfrm>
            <a:off x="11252" y="1615037"/>
            <a:ext cx="11217580" cy="5242963"/>
          </a:xfrm>
        </p:spPr>
        <p:txBody>
          <a:bodyPr vert="horz" lIns="91440" tIns="45720" rIns="91440" bIns="45720" rtlCol="0" anchor="t">
            <a:normAutofit/>
          </a:bodyPr>
          <a:lstStyle/>
          <a:p>
            <a:pPr lvl="1">
              <a:buFont typeface="Arial"/>
              <a:buChar char="•"/>
            </a:pPr>
            <a:r>
              <a:rPr lang="en-US" sz="2000" dirty="0"/>
              <a:t>Students are being placed into one of four levels based on language proficiency:</a:t>
            </a:r>
          </a:p>
          <a:p>
            <a:pPr lvl="2">
              <a:buFont typeface="Arial"/>
              <a:buChar char="•"/>
            </a:pPr>
            <a:r>
              <a:rPr lang="en-US" sz="2000" b="1" dirty="0"/>
              <a:t>Spanish I SPAN1110: UNM Area VI- Second Languages </a:t>
            </a:r>
          </a:p>
          <a:p>
            <a:pPr lvl="2">
              <a:buFont typeface="Arial"/>
              <a:buChar char="•"/>
            </a:pPr>
            <a:r>
              <a:rPr lang="en-US" sz="2000" b="1" dirty="0"/>
              <a:t>Spanish  II SPAN1120: UNM Area VI- Second Languages </a:t>
            </a:r>
          </a:p>
          <a:p>
            <a:pPr lvl="2">
              <a:buFont typeface="Arial"/>
              <a:buChar char="•"/>
            </a:pPr>
            <a:r>
              <a:rPr lang="en-US" sz="2000" b="1" dirty="0"/>
              <a:t>Spanish III SPAN2110: UNM Area VI- Second Languages </a:t>
            </a:r>
          </a:p>
          <a:p>
            <a:pPr lvl="2">
              <a:buFont typeface="Arial"/>
              <a:buChar char="•"/>
            </a:pPr>
            <a:r>
              <a:rPr lang="en-US" sz="2000" b="1" dirty="0"/>
              <a:t>Spanish IV SPAN2120: UNM Global Diversity requirement/Second Languages</a:t>
            </a:r>
          </a:p>
          <a:p>
            <a:pPr lvl="2">
              <a:buFont typeface="Arial"/>
              <a:buChar char="•"/>
            </a:pPr>
            <a:r>
              <a:rPr lang="en-US" sz="2000" b="1" dirty="0"/>
              <a:t>Public Speaking in Spanish SPAN2130: UNM Area I- Communication</a:t>
            </a:r>
          </a:p>
          <a:p>
            <a:pPr lvl="2">
              <a:buFont typeface="Arial"/>
              <a:buChar char="•"/>
            </a:pPr>
            <a:r>
              <a:rPr lang="en-US" sz="2000" b="1" dirty="0"/>
              <a:t>Intro to Medical Spanish SPAN2420: UNM Area VI- Second Languages</a:t>
            </a:r>
          </a:p>
          <a:p>
            <a:pPr marL="228600" lvl="1" indent="0">
              <a:lnSpc>
                <a:spcPct val="100000"/>
              </a:lnSpc>
              <a:spcBef>
                <a:spcPts val="0"/>
              </a:spcBef>
              <a:buNone/>
            </a:pPr>
            <a:endParaRPr lang="en-US" sz="1800" dirty="0"/>
          </a:p>
          <a:p>
            <a:pPr marL="228600" lvl="1" indent="0">
              <a:lnSpc>
                <a:spcPct val="100000"/>
              </a:lnSpc>
              <a:spcBef>
                <a:spcPts val="0"/>
              </a:spcBef>
              <a:buNone/>
            </a:pPr>
            <a:r>
              <a:rPr lang="en-US" sz="1800" dirty="0"/>
              <a:t>*Language Proficiency benchmarks determined by each level following National Proficiency guidelines established by American Council of Teaching Foreign Languages (ACTFL) used for multiple languages taught in the USA (French, Chinese, Japanese, Spanish, German, Portuguese…)</a:t>
            </a:r>
          </a:p>
        </p:txBody>
      </p:sp>
      <p:sp>
        <p:nvSpPr>
          <p:cNvPr id="4" name="Date Placeholder 3">
            <a:extLst>
              <a:ext uri="{FF2B5EF4-FFF2-40B4-BE49-F238E27FC236}">
                <a16:creationId xmlns:a16="http://schemas.microsoft.com/office/drawing/2014/main" id="{73D4C498-8A02-F207-5CD2-3C94607C2923}"/>
              </a:ext>
            </a:extLst>
          </p:cNvPr>
          <p:cNvSpPr>
            <a:spLocks noGrp="1"/>
          </p:cNvSpPr>
          <p:nvPr>
            <p:ph type="dt" sz="half" idx="10"/>
          </p:nvPr>
        </p:nvSpPr>
        <p:spPr/>
        <p:txBody>
          <a:bodyPr/>
          <a:lstStyle/>
          <a:p>
            <a:fld id="{862DE3EA-D284-4C1E-80BD-8373CE29A4CC}" type="datetime1">
              <a:rPr lang="en-US"/>
              <a:t>4/16/2025</a:t>
            </a:fld>
            <a:endParaRPr lang="en-US"/>
          </a:p>
        </p:txBody>
      </p:sp>
      <p:sp>
        <p:nvSpPr>
          <p:cNvPr id="5" name="Footer Placeholder 4">
            <a:extLst>
              <a:ext uri="{FF2B5EF4-FFF2-40B4-BE49-F238E27FC236}">
                <a16:creationId xmlns:a16="http://schemas.microsoft.com/office/drawing/2014/main" id="{B5F3AC09-2082-5905-27EB-B7485BF6EB4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6AEA998-7F98-C0F7-CFF8-AD49F90234F2}"/>
              </a:ext>
            </a:extLst>
          </p:cNvPr>
          <p:cNvSpPr>
            <a:spLocks noGrp="1"/>
          </p:cNvSpPr>
          <p:nvPr>
            <p:ph type="sldNum" sz="quarter" idx="12"/>
          </p:nvPr>
        </p:nvSpPr>
        <p:spPr/>
        <p:txBody>
          <a:bodyPr/>
          <a:lstStyle/>
          <a:p>
            <a:fld id="{5E4DE196-8A13-4FF7-A07E-102851959EAB}" type="slidenum">
              <a:rPr lang="en-US" dirty="0"/>
              <a:t>31</a:t>
            </a:fld>
            <a:endParaRPr lang="en-US"/>
          </a:p>
        </p:txBody>
      </p:sp>
      <p:pic>
        <p:nvPicPr>
          <p:cNvPr id="11" name="Picture 10" descr="A close-up of a green sign&#10;&#10;Description automatically generated">
            <a:extLst>
              <a:ext uri="{FF2B5EF4-FFF2-40B4-BE49-F238E27FC236}">
                <a16:creationId xmlns:a16="http://schemas.microsoft.com/office/drawing/2014/main" id="{09BDE01B-CF40-4072-B16A-304BCAD557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30928" y="1901953"/>
            <a:ext cx="2637397" cy="2487168"/>
          </a:xfrm>
          <a:prstGeom prst="rect">
            <a:avLst/>
          </a:prstGeom>
        </p:spPr>
      </p:pic>
    </p:spTree>
    <p:extLst>
      <p:ext uri="{BB962C8B-B14F-4D97-AF65-F5344CB8AC3E}">
        <p14:creationId xmlns:p14="http://schemas.microsoft.com/office/powerpoint/2010/main" val="489794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B49A-4FD3-A2D7-A840-49F44097355E}"/>
              </a:ext>
            </a:extLst>
          </p:cNvPr>
          <p:cNvSpPr>
            <a:spLocks noGrp="1"/>
          </p:cNvSpPr>
          <p:nvPr>
            <p:ph type="title"/>
          </p:nvPr>
        </p:nvSpPr>
        <p:spPr>
          <a:xfrm>
            <a:off x="871108" y="-227824"/>
            <a:ext cx="10449784" cy="1004001"/>
          </a:xfrm>
        </p:spPr>
        <p:txBody>
          <a:bodyPr>
            <a:normAutofit/>
          </a:bodyPr>
          <a:lstStyle/>
          <a:p>
            <a:r>
              <a:rPr lang="en-US" sz="3600" dirty="0"/>
              <a:t>Curriculum map: UNM Spanish Second Language</a:t>
            </a:r>
          </a:p>
        </p:txBody>
      </p:sp>
      <p:graphicFrame>
        <p:nvGraphicFramePr>
          <p:cNvPr id="8" name="Content Placeholder 7">
            <a:extLst>
              <a:ext uri="{FF2B5EF4-FFF2-40B4-BE49-F238E27FC236}">
                <a16:creationId xmlns:a16="http://schemas.microsoft.com/office/drawing/2014/main" id="{8A80EF7C-2281-8AE5-128F-6B7F22D1C7D6}"/>
              </a:ext>
            </a:extLst>
          </p:cNvPr>
          <p:cNvGraphicFramePr>
            <a:graphicFrameLocks noGrp="1"/>
          </p:cNvGraphicFramePr>
          <p:nvPr>
            <p:ph idx="1"/>
            <p:extLst>
              <p:ext uri="{D42A27DB-BD31-4B8C-83A1-F6EECF244321}">
                <p14:modId xmlns:p14="http://schemas.microsoft.com/office/powerpoint/2010/main" val="3180040533"/>
              </p:ext>
            </p:extLst>
          </p:nvPr>
        </p:nvGraphicFramePr>
        <p:xfrm>
          <a:off x="272174" y="962198"/>
          <a:ext cx="11647652" cy="5546234"/>
        </p:xfrm>
        <a:graphic>
          <a:graphicData uri="http://schemas.openxmlformats.org/drawingml/2006/table">
            <a:tbl>
              <a:tblPr firstRow="1" firstCol="1" bandRow="1">
                <a:tableStyleId>{5C22544A-7EE6-4342-B048-85BDC9FD1C3A}</a:tableStyleId>
              </a:tblPr>
              <a:tblGrid>
                <a:gridCol w="2101702">
                  <a:extLst>
                    <a:ext uri="{9D8B030D-6E8A-4147-A177-3AD203B41FA5}">
                      <a16:colId xmlns:a16="http://schemas.microsoft.com/office/drawing/2014/main" val="2746752035"/>
                    </a:ext>
                  </a:extLst>
                </a:gridCol>
                <a:gridCol w="1302197">
                  <a:extLst>
                    <a:ext uri="{9D8B030D-6E8A-4147-A177-3AD203B41FA5}">
                      <a16:colId xmlns:a16="http://schemas.microsoft.com/office/drawing/2014/main" val="510751151"/>
                    </a:ext>
                  </a:extLst>
                </a:gridCol>
                <a:gridCol w="1008620">
                  <a:extLst>
                    <a:ext uri="{9D8B030D-6E8A-4147-A177-3AD203B41FA5}">
                      <a16:colId xmlns:a16="http://schemas.microsoft.com/office/drawing/2014/main" val="2805142846"/>
                    </a:ext>
                  </a:extLst>
                </a:gridCol>
                <a:gridCol w="789771">
                  <a:extLst>
                    <a:ext uri="{9D8B030D-6E8A-4147-A177-3AD203B41FA5}">
                      <a16:colId xmlns:a16="http://schemas.microsoft.com/office/drawing/2014/main" val="1127710529"/>
                    </a:ext>
                  </a:extLst>
                </a:gridCol>
                <a:gridCol w="926498">
                  <a:extLst>
                    <a:ext uri="{9D8B030D-6E8A-4147-A177-3AD203B41FA5}">
                      <a16:colId xmlns:a16="http://schemas.microsoft.com/office/drawing/2014/main" val="2407315102"/>
                    </a:ext>
                  </a:extLst>
                </a:gridCol>
                <a:gridCol w="1707407">
                  <a:extLst>
                    <a:ext uri="{9D8B030D-6E8A-4147-A177-3AD203B41FA5}">
                      <a16:colId xmlns:a16="http://schemas.microsoft.com/office/drawing/2014/main" val="532861157"/>
                    </a:ext>
                  </a:extLst>
                </a:gridCol>
                <a:gridCol w="1275907">
                  <a:extLst>
                    <a:ext uri="{9D8B030D-6E8A-4147-A177-3AD203B41FA5}">
                      <a16:colId xmlns:a16="http://schemas.microsoft.com/office/drawing/2014/main" val="1738427492"/>
                    </a:ext>
                  </a:extLst>
                </a:gridCol>
                <a:gridCol w="1506043">
                  <a:extLst>
                    <a:ext uri="{9D8B030D-6E8A-4147-A177-3AD203B41FA5}">
                      <a16:colId xmlns:a16="http://schemas.microsoft.com/office/drawing/2014/main" val="2602424915"/>
                    </a:ext>
                  </a:extLst>
                </a:gridCol>
                <a:gridCol w="1029507">
                  <a:extLst>
                    <a:ext uri="{9D8B030D-6E8A-4147-A177-3AD203B41FA5}">
                      <a16:colId xmlns:a16="http://schemas.microsoft.com/office/drawing/2014/main" val="1216417381"/>
                    </a:ext>
                  </a:extLst>
                </a:gridCol>
              </a:tblGrid>
              <a:tr h="751990">
                <a:tc rowSpan="2">
                  <a:txBody>
                    <a:bodyPr/>
                    <a:lstStyle/>
                    <a:p>
                      <a:pPr algn="ctr"/>
                      <a:r>
                        <a:rPr lang="en-US" sz="1200" b="1" dirty="0">
                          <a:solidFill>
                            <a:schemeClr val="tx1"/>
                          </a:solidFill>
                          <a:effectLst/>
                          <a:latin typeface="Arial" panose="020B0604020202020204" pitchFamily="34" charset="0"/>
                          <a:cs typeface="Arial" panose="020B0604020202020204" pitchFamily="34" charset="0"/>
                        </a:rPr>
                        <a:t>Course SLOs</a:t>
                      </a:r>
                      <a:endParaRPr lang="en-US" sz="1200" dirty="0">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(details of language proficiency identified and differentiated vertically in SLOs  by adding info in  “x”)</a:t>
                      </a:r>
                    </a:p>
                    <a:p>
                      <a:pPr algn="ct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a:r>
                        <a:rPr lang="en-US" sz="1200" dirty="0">
                          <a:solidFill>
                            <a:schemeClr val="tx1"/>
                          </a:solidFill>
                          <a:effectLst/>
                          <a:latin typeface="Arial" panose="020B0604020202020204" pitchFamily="34" charset="0"/>
                          <a:cs typeface="Arial" panose="020B0604020202020204" pitchFamily="34" charset="0"/>
                        </a:rPr>
                        <a:t>Modes of Communication </a:t>
                      </a:r>
                    </a:p>
                    <a:p>
                      <a:pPr algn="ctr"/>
                      <a:r>
                        <a:rPr lang="en-US" sz="1200" dirty="0">
                          <a:solidFill>
                            <a:schemeClr val="tx1"/>
                          </a:solidFill>
                          <a:effectLst/>
                          <a:latin typeface="Arial" panose="020B0604020202020204" pitchFamily="34" charset="0"/>
                          <a:cs typeface="Arial" panose="020B0604020202020204" pitchFamily="34" charset="0"/>
                        </a:rPr>
                        <a:t>and language skill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gridSpan="4">
                  <a:txBody>
                    <a:bodyPr/>
                    <a:lstStyle/>
                    <a:p>
                      <a:pPr algn="ctr"/>
                      <a:r>
                        <a:rPr lang="en-US" sz="1200" dirty="0">
                          <a:solidFill>
                            <a:schemeClr val="tx1"/>
                          </a:solidFill>
                          <a:effectLst/>
                          <a:latin typeface="Arial" panose="020B0604020202020204" pitchFamily="34" charset="0"/>
                          <a:cs typeface="Arial" panose="020B0604020202020204" pitchFamily="34" charset="0"/>
                        </a:rPr>
                        <a:t> ACTFL</a:t>
                      </a:r>
                    </a:p>
                    <a:p>
                      <a:pPr algn="ctr"/>
                      <a:r>
                        <a:rPr lang="en-US" sz="1200" dirty="0">
                          <a:solidFill>
                            <a:schemeClr val="tx1"/>
                          </a:solidFill>
                          <a:effectLst/>
                          <a:latin typeface="Arial" panose="020B0604020202020204" pitchFamily="34" charset="0"/>
                          <a:cs typeface="Arial" panose="020B0604020202020204" pitchFamily="34" charset="0"/>
                        </a:rPr>
                        <a:t> national guidelines for language proficiency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200" dirty="0">
                          <a:solidFill>
                            <a:schemeClr val="tx1"/>
                          </a:solidFill>
                          <a:effectLst/>
                          <a:latin typeface="Arial" panose="020B0604020202020204" pitchFamily="34" charset="0"/>
                          <a:cs typeface="Arial" panose="020B0604020202020204" pitchFamily="34" charset="0"/>
                        </a:rPr>
                        <a:t>UNM General Education requirements </a:t>
                      </a:r>
                    </a:p>
                    <a:p>
                      <a:pPr algn="ctr"/>
                      <a:r>
                        <a:rPr lang="en-US" sz="1200" dirty="0">
                          <a:solidFill>
                            <a:schemeClr val="tx1"/>
                          </a:solidFill>
                          <a:effectLst/>
                          <a:latin typeface="Arial" panose="020B0604020202020204" pitchFamily="34" charset="0"/>
                          <a:cs typeface="Arial" panose="020B0604020202020204" pitchFamily="34" charset="0"/>
                        </a:rPr>
                        <a:t>(Area I, Area VII, Global Diversity)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121030"/>
                  </a:ext>
                </a:extLst>
              </a:tr>
              <a:tr h="243585">
                <a:tc vMerge="1">
                  <a:txBody>
                    <a:bodyPr/>
                    <a:lstStyle/>
                    <a:p>
                      <a:endParaRPr lang="en-US"/>
                    </a:p>
                  </a:txBody>
                  <a:tcPr/>
                </a:tc>
                <a:tc vMerge="1">
                  <a:txBody>
                    <a:bodyPr/>
                    <a:lstStyle/>
                    <a:p>
                      <a:endParaRPr lang="en-US"/>
                    </a:p>
                  </a:txBody>
                  <a:tcPr/>
                </a:tc>
                <a:tc>
                  <a:txBody>
                    <a:bodyPr/>
                    <a:lstStyle/>
                    <a:p>
                      <a:pPr algn="ctr"/>
                      <a:r>
                        <a:rPr lang="en-US" sz="1200" dirty="0">
                          <a:solidFill>
                            <a:srgbClr val="000000"/>
                          </a:solidFill>
                          <a:effectLst/>
                          <a:latin typeface="Arial" panose="020B0604020202020204" pitchFamily="34" charset="0"/>
                          <a:cs typeface="Arial" panose="020B0604020202020204" pitchFamily="34" charset="0"/>
                        </a:rPr>
                        <a:t>SPAN 1110</a:t>
                      </a:r>
                    </a:p>
                    <a:p>
                      <a:pPr algn="ctr"/>
                      <a:r>
                        <a:rPr lang="en-US" sz="1200" dirty="0">
                          <a:solidFill>
                            <a:srgbClr val="000000"/>
                          </a:solidFill>
                          <a:effectLst/>
                          <a:latin typeface="Arial" panose="020B0604020202020204" pitchFamily="34" charset="0"/>
                          <a:cs typeface="Arial" panose="020B0604020202020204" pitchFamily="34" charset="0"/>
                        </a:rPr>
                        <a:t>Level I: Novice Mid</a:t>
                      </a:r>
                    </a:p>
                    <a:p>
                      <a:pPr algn="ctr"/>
                      <a:endParaRPr lang="en-US" sz="1200"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r>
                        <a:rPr lang="en-US" sz="1100" dirty="0">
                          <a:solidFill>
                            <a:srgbClr val="000000"/>
                          </a:solidFill>
                          <a:effectLst/>
                          <a:latin typeface="Arial" panose="020B0604020202020204" pitchFamily="34" charset="0"/>
                          <a:cs typeface="Arial" panose="020B0604020202020204" pitchFamily="34" charset="0"/>
                        </a:rPr>
                        <a:t>SPAN 1120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Level II: Novice High</a:t>
                      </a:r>
                    </a:p>
                    <a:p>
                      <a:pPr algn="ctr"/>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r>
                        <a:rPr lang="en-US" sz="1200" dirty="0">
                          <a:solidFill>
                            <a:srgbClr val="000000"/>
                          </a:solidFill>
                          <a:effectLst/>
                          <a:latin typeface="Arial" panose="020B0604020202020204" pitchFamily="34" charset="0"/>
                          <a:cs typeface="Arial" panose="020B0604020202020204" pitchFamily="34" charset="0"/>
                        </a:rPr>
                        <a:t>SPAN 2110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Level III: Intermediate Low/Mid</a:t>
                      </a:r>
                    </a:p>
                    <a:p>
                      <a:pPr algn="ctr"/>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r>
                        <a:rPr lang="en-US" sz="1200" dirty="0">
                          <a:solidFill>
                            <a:srgbClr val="000000"/>
                          </a:solidFill>
                          <a:effectLst/>
                          <a:latin typeface="Arial" panose="020B0604020202020204" pitchFamily="34" charset="0"/>
                          <a:cs typeface="Arial" panose="020B0604020202020204" pitchFamily="34" charset="0"/>
                        </a:rPr>
                        <a:t>SPAN 2120, 2130, 2420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Level IV: Intermediate Mid/High</a:t>
                      </a:r>
                    </a:p>
                    <a:p>
                      <a:pPr algn="ctr"/>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r>
                        <a:rPr lang="en-US" sz="1200" dirty="0">
                          <a:effectLst/>
                          <a:latin typeface="Arial" panose="020B0604020202020204" pitchFamily="34" charset="0"/>
                          <a:cs typeface="Arial" panose="020B0604020202020204" pitchFamily="34" charset="0"/>
                        </a:rPr>
                        <a:t>Area I </a:t>
                      </a:r>
                    </a:p>
                    <a:p>
                      <a:pPr algn="ctr"/>
                      <a:r>
                        <a:rPr lang="en-US" sz="1200" dirty="0">
                          <a:effectLst/>
                          <a:latin typeface="Arial" panose="020B0604020202020204" pitchFamily="34" charset="0"/>
                          <a:cs typeface="Arial" panose="020B0604020202020204" pitchFamily="34" charset="0"/>
                        </a:rPr>
                        <a:t>(SPAN 2130)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r>
                        <a:rPr lang="en-US" sz="1200" dirty="0">
                          <a:effectLst/>
                          <a:latin typeface="Arial" panose="020B0604020202020204" pitchFamily="34" charset="0"/>
                          <a:cs typeface="Arial" panose="020B0604020202020204" pitchFamily="34" charset="0"/>
                        </a:rPr>
                        <a:t>Area VI</a:t>
                      </a:r>
                    </a:p>
                    <a:p>
                      <a:pPr algn="ctr"/>
                      <a:r>
                        <a:rPr lang="en-US" sz="1200" dirty="0">
                          <a:effectLst/>
                          <a:latin typeface="Arial" panose="020B0604020202020204" pitchFamily="34" charset="0"/>
                          <a:cs typeface="Arial" panose="020B0604020202020204" pitchFamily="34" charset="0"/>
                        </a:rPr>
                        <a:t>(SPAN 1110, 1120, </a:t>
                      </a:r>
                    </a:p>
                    <a:p>
                      <a:pPr algn="ctr"/>
                      <a:r>
                        <a:rPr lang="en-US" sz="1200" dirty="0">
                          <a:effectLst/>
                          <a:latin typeface="Arial" panose="020B0604020202020204" pitchFamily="34" charset="0"/>
                          <a:cs typeface="Arial" panose="020B0604020202020204" pitchFamily="34" charset="0"/>
                        </a:rPr>
                        <a:t>2110, 2120, *2420)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algn="ctr"/>
                      <a:r>
                        <a:rPr lang="en-US" sz="1200" dirty="0">
                          <a:effectLst/>
                          <a:latin typeface="Arial" panose="020B0604020202020204" pitchFamily="34" charset="0"/>
                          <a:cs typeface="Arial" panose="020B0604020202020204" pitchFamily="34" charset="0"/>
                        </a:rPr>
                        <a:t>Global Diversity</a:t>
                      </a:r>
                    </a:p>
                    <a:p>
                      <a:pPr algn="ctr"/>
                      <a:r>
                        <a:rPr lang="en-US" sz="1200" dirty="0">
                          <a:effectLst/>
                          <a:latin typeface="Arial" panose="020B0604020202020204" pitchFamily="34" charset="0"/>
                          <a:cs typeface="Arial" panose="020B0604020202020204" pitchFamily="34" charset="0"/>
                        </a:rPr>
                        <a:t>(SPAN 2120)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652708374"/>
                  </a:ext>
                </a:extLst>
              </a:tr>
              <a:tr h="784725">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I can communicate in Spanish with others on x topics using xxx</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1200" dirty="0">
                          <a:effectLst/>
                          <a:latin typeface="Arial" panose="020B0604020202020204" pitchFamily="34" charset="0"/>
                          <a:cs typeface="Arial" panose="020B0604020202020204" pitchFamily="34" charset="0"/>
                        </a:rPr>
                        <a:t>Interpersonal (speaking and writing)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61900998"/>
                  </a:ext>
                </a:extLst>
              </a:tr>
              <a:tr h="784725">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I can present information in Spanish  about x</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1200" dirty="0">
                          <a:effectLst/>
                          <a:latin typeface="Arial" panose="020B0604020202020204" pitchFamily="34" charset="0"/>
                          <a:cs typeface="Arial" panose="020B0604020202020204" pitchFamily="34" charset="0"/>
                        </a:rPr>
                        <a:t>Presentational  (speaking and writing)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Communication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37911726"/>
                  </a:ext>
                </a:extLst>
              </a:tr>
              <a:tr h="784725">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I can often understand and apply x from what I have listened and read in Spanish</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1200" dirty="0">
                          <a:effectLst/>
                          <a:latin typeface="Arial" panose="020B0604020202020204" pitchFamily="34" charset="0"/>
                          <a:cs typeface="Arial" panose="020B0604020202020204" pitchFamily="34" charset="0"/>
                        </a:rPr>
                        <a:t>Interpretive (listening and reading)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Critical Thinking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Critical Thinking</a:t>
                      </a:r>
                    </a:p>
                    <a:p>
                      <a:pPr algn="ctr"/>
                      <a:endParaRPr lang="en-US" sz="1200"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cs typeface="Arial" panose="020B0604020202020204" pitchFamily="34" charset="0"/>
                        </a:rPr>
                        <a:t>Information Literacy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77364310"/>
                  </a:ext>
                </a:extLst>
              </a:tr>
              <a:tr h="784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I can use and  interact with others in Spanish about x  following cultural accepted practices</a:t>
                      </a:r>
                      <a:endParaRPr lang="en-US" sz="12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US" sz="1200" dirty="0">
                          <a:effectLst/>
                          <a:latin typeface="Arial" panose="020B0604020202020204" pitchFamily="34" charset="0"/>
                          <a:cs typeface="Arial" panose="020B0604020202020204" pitchFamily="34" charset="0"/>
                        </a:rPr>
                        <a:t>Intercultural  competence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Information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Personal and Social Responsibility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57297274"/>
                  </a:ext>
                </a:extLst>
              </a:tr>
              <a:tr h="588544">
                <a:tc>
                  <a:txBody>
                    <a:bodyPr/>
                    <a:lstStyle/>
                    <a:p>
                      <a:r>
                        <a:rPr lang="en-US" sz="1200" dirty="0">
                          <a:solidFill>
                            <a:schemeClr val="tx1"/>
                          </a:solidFill>
                          <a:effectLst/>
                          <a:latin typeface="Arial" panose="020B0604020202020204" pitchFamily="34" charset="0"/>
                          <a:cs typeface="Arial" panose="020B0604020202020204" pitchFamily="34" charset="0"/>
                        </a:rPr>
                        <a:t>Other (specific themes and focus of the course for Hispanic communities)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Immigration and identity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*Health</a:t>
                      </a:r>
                    </a:p>
                    <a:p>
                      <a:pPr algn="ctr"/>
                      <a:r>
                        <a:rPr lang="en-US" sz="1200" dirty="0">
                          <a:effectLst/>
                          <a:latin typeface="Arial" panose="020B0604020202020204" pitchFamily="34" charset="0"/>
                          <a:cs typeface="Arial" panose="020B0604020202020204" pitchFamily="34" charset="0"/>
                        </a:rPr>
                        <a:t>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US" sz="1200" dirty="0">
                          <a:effectLst/>
                          <a:latin typeface="Arial" panose="020B0604020202020204" pitchFamily="34" charset="0"/>
                          <a:cs typeface="Arial" panose="020B0604020202020204" pitchFamily="34" charset="0"/>
                        </a:rPr>
                        <a:t>X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79107971"/>
                  </a:ext>
                </a:extLst>
              </a:tr>
            </a:tbl>
          </a:graphicData>
        </a:graphic>
      </p:graphicFrame>
      <p:sp>
        <p:nvSpPr>
          <p:cNvPr id="5" name="Footer Placeholder 4">
            <a:extLst>
              <a:ext uri="{FF2B5EF4-FFF2-40B4-BE49-F238E27FC236}">
                <a16:creationId xmlns:a16="http://schemas.microsoft.com/office/drawing/2014/main" id="{DA8F5A25-9330-657E-1E6B-1F9BCA0E992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039B891-6835-BBAA-5252-4A69D6A04BBC}"/>
              </a:ext>
            </a:extLst>
          </p:cNvPr>
          <p:cNvSpPr>
            <a:spLocks noGrp="1"/>
          </p:cNvSpPr>
          <p:nvPr>
            <p:ph type="sldNum" sz="quarter" idx="12"/>
          </p:nvPr>
        </p:nvSpPr>
        <p:spPr/>
        <p:txBody>
          <a:bodyPr/>
          <a:lstStyle/>
          <a:p>
            <a:fld id="{5E4DE196-8A13-4FF7-A07E-102851959EAB}" type="slidenum">
              <a:rPr lang="en-US" dirty="0"/>
              <a:t>32</a:t>
            </a:fld>
            <a:endParaRPr lang="en-US"/>
          </a:p>
        </p:txBody>
      </p:sp>
    </p:spTree>
    <p:extLst>
      <p:ext uri="{BB962C8B-B14F-4D97-AF65-F5344CB8AC3E}">
        <p14:creationId xmlns:p14="http://schemas.microsoft.com/office/powerpoint/2010/main" val="270445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5EA9-D682-49FB-9F52-8AF9BF809A31}"/>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14E3B400-A64A-4439-9CE4-9C55A3BCE5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Date Placeholder 3">
            <a:extLst>
              <a:ext uri="{FF2B5EF4-FFF2-40B4-BE49-F238E27FC236}">
                <a16:creationId xmlns:a16="http://schemas.microsoft.com/office/drawing/2014/main" id="{9D27E125-970D-4C8D-9134-99AD7B3C4DF1}"/>
              </a:ext>
            </a:extLst>
          </p:cNvPr>
          <p:cNvSpPr>
            <a:spLocks noGrp="1"/>
          </p:cNvSpPr>
          <p:nvPr>
            <p:ph type="dt" sz="half" idx="10"/>
          </p:nvPr>
        </p:nvSpPr>
        <p:spPr/>
        <p:txBody>
          <a:bodyPr/>
          <a:lstStyle/>
          <a:p>
            <a:fld id="{4DC6864E-042D-4905-98DB-080CE21F4CF3}" type="datetime1">
              <a:rPr lang="en-US" smtClean="0"/>
              <a:t>4/16/2025</a:t>
            </a:fld>
            <a:endParaRPr lang="en-US"/>
          </a:p>
        </p:txBody>
      </p:sp>
      <p:sp>
        <p:nvSpPr>
          <p:cNvPr id="5" name="Footer Placeholder 4">
            <a:extLst>
              <a:ext uri="{FF2B5EF4-FFF2-40B4-BE49-F238E27FC236}">
                <a16:creationId xmlns:a16="http://schemas.microsoft.com/office/drawing/2014/main" id="{EFD3E3A6-A037-491C-A1F6-CCC1BD3079F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63845C3-CE51-4D72-BF18-92B769B4B8D8}"/>
              </a:ext>
            </a:extLst>
          </p:cNvPr>
          <p:cNvSpPr>
            <a:spLocks noGrp="1"/>
          </p:cNvSpPr>
          <p:nvPr>
            <p:ph type="sldNum" sz="quarter" idx="12"/>
          </p:nvPr>
        </p:nvSpPr>
        <p:spPr/>
        <p:txBody>
          <a:bodyPr/>
          <a:lstStyle/>
          <a:p>
            <a:fld id="{5E4DE196-8A13-4FF7-A07E-102851959EAB}" type="slidenum">
              <a:rPr lang="en-US" smtClean="0"/>
              <a:t>33</a:t>
            </a:fld>
            <a:endParaRPr lang="en-US"/>
          </a:p>
        </p:txBody>
      </p:sp>
    </p:spTree>
    <p:extLst>
      <p:ext uri="{BB962C8B-B14F-4D97-AF65-F5344CB8AC3E}">
        <p14:creationId xmlns:p14="http://schemas.microsoft.com/office/powerpoint/2010/main" val="2948486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B8C0-37A7-DEAA-AD20-45333A35156B}"/>
              </a:ext>
            </a:extLst>
          </p:cNvPr>
          <p:cNvSpPr>
            <a:spLocks noGrp="1"/>
          </p:cNvSpPr>
          <p:nvPr>
            <p:ph type="title"/>
          </p:nvPr>
        </p:nvSpPr>
        <p:spPr>
          <a:xfrm>
            <a:off x="870488" y="189073"/>
            <a:ext cx="10449784" cy="1265928"/>
          </a:xfrm>
        </p:spPr>
        <p:txBody>
          <a:bodyPr anchor="b">
            <a:normAutofit/>
          </a:bodyPr>
          <a:lstStyle/>
          <a:p>
            <a:r>
              <a:rPr lang="en-US" sz="4000" b="1" dirty="0">
                <a:solidFill>
                  <a:schemeClr val="tx1"/>
                </a:solidFill>
                <a:latin typeface="+mn-lt"/>
              </a:rPr>
              <a:t>What is your reaction?</a:t>
            </a:r>
            <a:r>
              <a:rPr lang="en-US" sz="4000" b="1" dirty="0"/>
              <a:t> </a:t>
            </a:r>
          </a:p>
        </p:txBody>
      </p:sp>
      <p:sp>
        <p:nvSpPr>
          <p:cNvPr id="9" name="Date Placeholder 3">
            <a:extLst>
              <a:ext uri="{FF2B5EF4-FFF2-40B4-BE49-F238E27FC236}">
                <a16:creationId xmlns:a16="http://schemas.microsoft.com/office/drawing/2014/main" id="{06569B54-19F9-D438-E417-62A71829FFB8}"/>
              </a:ext>
            </a:extLst>
          </p:cNvPr>
          <p:cNvSpPr>
            <a:spLocks noGrp="1"/>
          </p:cNvSpPr>
          <p:nvPr>
            <p:ph type="dt" sz="half" idx="10"/>
          </p:nvPr>
        </p:nvSpPr>
        <p:spPr>
          <a:xfrm>
            <a:off x="877824" y="6356350"/>
            <a:ext cx="2743200" cy="365125"/>
          </a:xfrm>
        </p:spPr>
        <p:txBody>
          <a:bodyPr/>
          <a:lstStyle/>
          <a:p>
            <a:pPr>
              <a:spcAft>
                <a:spcPts val="600"/>
              </a:spcAft>
            </a:pPr>
            <a:fld id="{4172269D-3064-403F-A0EE-FA0C10D34594}" type="datetime1">
              <a:rPr lang="en-US"/>
              <a:pPr>
                <a:spcAft>
                  <a:spcPts val="600"/>
                </a:spcAft>
              </a:pPr>
              <a:t>4/16/2025</a:t>
            </a:fld>
            <a:endParaRPr lang="en-US"/>
          </a:p>
        </p:txBody>
      </p:sp>
      <p:sp>
        <p:nvSpPr>
          <p:cNvPr id="11" name="Footer Placeholder 4">
            <a:extLst>
              <a:ext uri="{FF2B5EF4-FFF2-40B4-BE49-F238E27FC236}">
                <a16:creationId xmlns:a16="http://schemas.microsoft.com/office/drawing/2014/main" id="{278AFFF5-26FB-6521-18E8-3FF9C7134043}"/>
              </a:ext>
            </a:extLst>
          </p:cNvPr>
          <p:cNvSpPr>
            <a:spLocks noGrp="1"/>
          </p:cNvSpPr>
          <p:nvPr>
            <p:ph type="ftr" sz="quarter" idx="11"/>
          </p:nvPr>
        </p:nvSpPr>
        <p:spPr>
          <a:xfrm>
            <a:off x="7132320" y="6356350"/>
            <a:ext cx="4297680" cy="365125"/>
          </a:xfrm>
        </p:spPr>
        <p:txBody>
          <a:bodyPr/>
          <a:lstStyle/>
          <a:p>
            <a:pPr>
              <a:spcAft>
                <a:spcPts val="600"/>
              </a:spcAft>
            </a:pPr>
            <a:r>
              <a:rPr lang="en-US"/>
              <a:t>
              </a:t>
            </a:r>
          </a:p>
        </p:txBody>
      </p:sp>
      <p:sp>
        <p:nvSpPr>
          <p:cNvPr id="13" name="Slide Number Placeholder 5">
            <a:extLst>
              <a:ext uri="{FF2B5EF4-FFF2-40B4-BE49-F238E27FC236}">
                <a16:creationId xmlns:a16="http://schemas.microsoft.com/office/drawing/2014/main" id="{19B17D12-D94A-3423-6E98-346CA5F94C30}"/>
              </a:ext>
            </a:extLst>
          </p:cNvPr>
          <p:cNvSpPr>
            <a:spLocks noGrp="1"/>
          </p:cNvSpPr>
          <p:nvPr>
            <p:ph type="sldNum" sz="quarter" idx="12"/>
          </p:nvPr>
        </p:nvSpPr>
        <p:spPr>
          <a:xfrm>
            <a:off x="11429999" y="6356350"/>
            <a:ext cx="521207" cy="365125"/>
          </a:xfrm>
        </p:spPr>
        <p:txBody>
          <a:bodyPr/>
          <a:lstStyle/>
          <a:p>
            <a:pPr>
              <a:spcAft>
                <a:spcPts val="600"/>
              </a:spcAft>
            </a:pPr>
            <a:fld id="{5E4DE196-8A13-4FF7-A07E-102851959EAB}" type="slidenum">
              <a:rPr lang="en-US" dirty="0"/>
              <a:pPr>
                <a:spcAft>
                  <a:spcPts val="600"/>
                </a:spcAft>
              </a:pPr>
              <a:t>34</a:t>
            </a:fld>
            <a:endParaRPr lang="en-US"/>
          </a:p>
        </p:txBody>
      </p:sp>
      <p:graphicFrame>
        <p:nvGraphicFramePr>
          <p:cNvPr id="6" name="Content Placeholder 2">
            <a:extLst>
              <a:ext uri="{FF2B5EF4-FFF2-40B4-BE49-F238E27FC236}">
                <a16:creationId xmlns:a16="http://schemas.microsoft.com/office/drawing/2014/main" id="{F8D1B9B2-C987-EB58-FBCC-9CFE78917F30}"/>
              </a:ext>
            </a:extLst>
          </p:cNvPr>
          <p:cNvGraphicFramePr>
            <a:graphicFrameLocks noGrp="1"/>
          </p:cNvGraphicFramePr>
          <p:nvPr>
            <p:ph idx="1"/>
            <p:extLst>
              <p:ext uri="{D42A27DB-BD31-4B8C-83A1-F6EECF244321}">
                <p14:modId xmlns:p14="http://schemas.microsoft.com/office/powerpoint/2010/main" val="3984325009"/>
              </p:ext>
            </p:extLst>
          </p:nvPr>
        </p:nvGraphicFramePr>
        <p:xfrm>
          <a:off x="877824" y="1637284"/>
          <a:ext cx="10442448" cy="390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4981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3000">
              <a:schemeClr val="accent2">
                <a:lumMod val="60000"/>
                <a:lumOff val="40000"/>
              </a:schemeClr>
            </a:gs>
            <a:gs pos="86000">
              <a:schemeClr val="bg2">
                <a:tint val="100000"/>
                <a:shade val="40000"/>
                <a:satMod val="100000"/>
              </a:schemeClr>
            </a:gs>
            <a:gs pos="100000">
              <a:schemeClr val="bg2">
                <a:shade val="5000"/>
                <a:satMod val="1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6281-EE26-A567-8AB0-6CB4D5B9ED69}"/>
              </a:ext>
            </a:extLst>
          </p:cNvPr>
          <p:cNvSpPr>
            <a:spLocks noGrp="1"/>
          </p:cNvSpPr>
          <p:nvPr>
            <p:ph type="ctrTitle"/>
          </p:nvPr>
        </p:nvSpPr>
        <p:spPr>
          <a:xfrm>
            <a:off x="1336713" y="1189823"/>
            <a:ext cx="9144000" cy="4793042"/>
          </a:xfrm>
        </p:spPr>
        <p:txBody>
          <a:bodyPr anchor="t">
            <a:normAutofit/>
          </a:bodyPr>
          <a:lstStyle/>
          <a:p>
            <a:pPr algn="l"/>
            <a:r>
              <a:rPr lang="en-US" sz="2000" b="1" dirty="0">
                <a:solidFill>
                  <a:schemeClr val="accent5">
                    <a:lumMod val="50000"/>
                  </a:schemeClr>
                </a:solidFill>
                <a:latin typeface="+mn-lt"/>
              </a:rPr>
              <a:t>Advising: </a:t>
            </a:r>
            <a:r>
              <a:rPr lang="en-US" sz="2000" dirty="0">
                <a:latin typeface="+mn-lt"/>
              </a:rPr>
              <a:t>Supports placement into upper-level courses around educational goals</a:t>
            </a:r>
            <a:br>
              <a:rPr lang="en-US" dirty="0"/>
            </a:br>
            <a:br>
              <a:rPr lang="en-US" sz="2000" b="1" dirty="0">
                <a:solidFill>
                  <a:schemeClr val="accent5">
                    <a:lumMod val="50000"/>
                  </a:schemeClr>
                </a:solidFill>
                <a:latin typeface="+mn-lt"/>
              </a:rPr>
            </a:br>
            <a:br>
              <a:rPr lang="en-US" sz="2000" b="1" dirty="0">
                <a:solidFill>
                  <a:schemeClr val="accent5">
                    <a:lumMod val="50000"/>
                  </a:schemeClr>
                </a:solidFill>
                <a:latin typeface="+mn-lt"/>
              </a:rPr>
            </a:br>
            <a:r>
              <a:rPr lang="en-US" sz="2000" b="1" dirty="0">
                <a:solidFill>
                  <a:schemeClr val="accent5">
                    <a:lumMod val="50000"/>
                  </a:schemeClr>
                </a:solidFill>
                <a:latin typeface="+mn-lt"/>
              </a:rPr>
              <a:t>APR/Strategic Planning: </a:t>
            </a:r>
            <a:r>
              <a:rPr lang="en-US" sz="2000" dirty="0">
                <a:solidFill>
                  <a:schemeClr val="accent5">
                    <a:lumMod val="50000"/>
                  </a:schemeClr>
                </a:solidFill>
                <a:latin typeface="+mn-lt"/>
              </a:rPr>
              <a:t>Increase upper-level enrollment/recruitment strategies </a:t>
            </a: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r>
              <a:rPr lang="en-US" sz="2000" b="1" dirty="0">
                <a:solidFill>
                  <a:schemeClr val="accent5">
                    <a:lumMod val="50000"/>
                  </a:schemeClr>
                </a:solidFill>
                <a:latin typeface="+mn-lt"/>
              </a:rPr>
              <a:t>Communications: </a:t>
            </a:r>
            <a:r>
              <a:rPr lang="en-US" sz="2000" dirty="0">
                <a:solidFill>
                  <a:schemeClr val="accent5">
                    <a:lumMod val="50000"/>
                  </a:schemeClr>
                </a:solidFill>
                <a:latin typeface="+mn-lt"/>
              </a:rPr>
              <a:t>To faculty regarding the Kuali course submission platform at UNM.</a:t>
            </a: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r>
              <a:rPr lang="en-US" sz="2000" b="1" dirty="0">
                <a:solidFill>
                  <a:schemeClr val="accent5">
                    <a:lumMod val="50000"/>
                  </a:schemeClr>
                </a:solidFill>
                <a:latin typeface="+mn-lt"/>
              </a:rPr>
              <a:t>Assessment:</a:t>
            </a:r>
            <a:br>
              <a:rPr lang="en-US" sz="2000" b="1" dirty="0">
                <a:solidFill>
                  <a:schemeClr val="accent5">
                    <a:lumMod val="50000"/>
                  </a:schemeClr>
                </a:solidFill>
                <a:latin typeface="+mn-lt"/>
              </a:rPr>
            </a:br>
            <a:br>
              <a:rPr lang="en-US" sz="2000" b="1" dirty="0">
                <a:solidFill>
                  <a:schemeClr val="accent5">
                    <a:lumMod val="50000"/>
                  </a:schemeClr>
                </a:solidFill>
                <a:latin typeface="+mn-lt"/>
              </a:rPr>
            </a:br>
            <a:r>
              <a:rPr lang="en-US" sz="2000" b="1" dirty="0">
                <a:solidFill>
                  <a:schemeClr val="accent5">
                    <a:lumMod val="50000"/>
                  </a:schemeClr>
                </a:solidFill>
                <a:latin typeface="+mn-lt"/>
              </a:rPr>
              <a:t>Curriculum: </a:t>
            </a: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r>
              <a:rPr lang="en-US" sz="2000" b="1" dirty="0">
                <a:solidFill>
                  <a:schemeClr val="accent5">
                    <a:lumMod val="50000"/>
                  </a:schemeClr>
                </a:solidFill>
                <a:latin typeface="+mn-lt"/>
              </a:rPr>
              <a:t>Institutional: </a:t>
            </a:r>
            <a:r>
              <a:rPr lang="en-US" sz="2000" dirty="0">
                <a:latin typeface="+mn-lt"/>
              </a:rPr>
              <a:t>Identifies GE content area and interdisciplinary courses</a:t>
            </a: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endParaRPr lang="en-US" sz="2000" b="1" dirty="0">
              <a:solidFill>
                <a:schemeClr val="accent5">
                  <a:lumMod val="50000"/>
                </a:schemeClr>
              </a:solidFill>
              <a:latin typeface="+mn-lt"/>
            </a:endParaRPr>
          </a:p>
        </p:txBody>
      </p:sp>
      <p:sp>
        <p:nvSpPr>
          <p:cNvPr id="3" name="Subtitle 2">
            <a:extLst>
              <a:ext uri="{FF2B5EF4-FFF2-40B4-BE49-F238E27FC236}">
                <a16:creationId xmlns:a16="http://schemas.microsoft.com/office/drawing/2014/main" id="{974C5BD9-5C52-A882-D415-7C3163694681}"/>
              </a:ext>
            </a:extLst>
          </p:cNvPr>
          <p:cNvSpPr>
            <a:spLocks noGrp="1"/>
          </p:cNvSpPr>
          <p:nvPr>
            <p:ph type="subTitle" idx="1"/>
          </p:nvPr>
        </p:nvSpPr>
        <p:spPr>
          <a:xfrm>
            <a:off x="725256" y="252093"/>
            <a:ext cx="11383767" cy="1066890"/>
          </a:xfrm>
        </p:spPr>
        <p:txBody>
          <a:bodyPr vert="horz" lIns="91440" tIns="45720" rIns="91440" bIns="45720" rtlCol="0" anchor="t">
            <a:noAutofit/>
          </a:bodyPr>
          <a:lstStyle/>
          <a:p>
            <a:pPr algn="l"/>
            <a:r>
              <a:rPr lang="en-US" sz="4400" b="1" cap="none" dirty="0">
                <a:solidFill>
                  <a:schemeClr val="accent5">
                    <a:lumMod val="50000"/>
                  </a:schemeClr>
                </a:solidFill>
              </a:rPr>
              <a:t>Analyzing the map </a:t>
            </a:r>
          </a:p>
        </p:txBody>
      </p:sp>
    </p:spTree>
    <p:extLst>
      <p:ext uri="{BB962C8B-B14F-4D97-AF65-F5344CB8AC3E}">
        <p14:creationId xmlns:p14="http://schemas.microsoft.com/office/powerpoint/2010/main" val="160615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a:extLst>
            <a:ext uri="{FF2B5EF4-FFF2-40B4-BE49-F238E27FC236}">
              <a16:creationId xmlns:a16="http://schemas.microsoft.com/office/drawing/2014/main" id="{291C5B36-0076-1FAD-D77A-1950BB1EF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84B79-BBE8-FD81-CCF5-B698FC574F34}"/>
              </a:ext>
            </a:extLst>
          </p:cNvPr>
          <p:cNvSpPr>
            <a:spLocks noGrp="1"/>
          </p:cNvSpPr>
          <p:nvPr>
            <p:ph type="title" idx="4294967295"/>
          </p:nvPr>
        </p:nvSpPr>
        <p:spPr>
          <a:xfrm>
            <a:off x="788127" y="-359587"/>
            <a:ext cx="10580914" cy="857257"/>
          </a:xfrm>
        </p:spPr>
        <p:txBody>
          <a:bodyPr>
            <a:normAutofit/>
          </a:bodyPr>
          <a:lstStyle/>
          <a:p>
            <a:pPr algn="ctr"/>
            <a:r>
              <a:rPr lang="en-US" sz="3000" dirty="0"/>
              <a:t>SPAN 2120 course mapping</a:t>
            </a:r>
          </a:p>
        </p:txBody>
      </p:sp>
      <p:graphicFrame>
        <p:nvGraphicFramePr>
          <p:cNvPr id="4" name="Table 3">
            <a:extLst>
              <a:ext uri="{FF2B5EF4-FFF2-40B4-BE49-F238E27FC236}">
                <a16:creationId xmlns:a16="http://schemas.microsoft.com/office/drawing/2014/main" id="{35829C31-E6FF-6780-46F0-0CA0AF96031C}"/>
              </a:ext>
            </a:extLst>
          </p:cNvPr>
          <p:cNvGraphicFramePr>
            <a:graphicFrameLocks noGrp="1"/>
          </p:cNvGraphicFramePr>
          <p:nvPr>
            <p:extLst>
              <p:ext uri="{D42A27DB-BD31-4B8C-83A1-F6EECF244321}">
                <p14:modId xmlns:p14="http://schemas.microsoft.com/office/powerpoint/2010/main" val="1038842049"/>
              </p:ext>
            </p:extLst>
          </p:nvPr>
        </p:nvGraphicFramePr>
        <p:xfrm>
          <a:off x="945383" y="552767"/>
          <a:ext cx="11070631" cy="6227911"/>
        </p:xfrm>
        <a:graphic>
          <a:graphicData uri="http://schemas.openxmlformats.org/drawingml/2006/table">
            <a:tbl>
              <a:tblPr>
                <a:tableStyleId>{5C22544A-7EE6-4342-B048-85BDC9FD1C3A}</a:tableStyleId>
              </a:tblPr>
              <a:tblGrid>
                <a:gridCol w="5547395">
                  <a:extLst>
                    <a:ext uri="{9D8B030D-6E8A-4147-A177-3AD203B41FA5}">
                      <a16:colId xmlns:a16="http://schemas.microsoft.com/office/drawing/2014/main" val="3197038556"/>
                    </a:ext>
                  </a:extLst>
                </a:gridCol>
                <a:gridCol w="2350020">
                  <a:extLst>
                    <a:ext uri="{9D8B030D-6E8A-4147-A177-3AD203B41FA5}">
                      <a16:colId xmlns:a16="http://schemas.microsoft.com/office/drawing/2014/main" val="688555907"/>
                    </a:ext>
                  </a:extLst>
                </a:gridCol>
                <a:gridCol w="3173216">
                  <a:extLst>
                    <a:ext uri="{9D8B030D-6E8A-4147-A177-3AD203B41FA5}">
                      <a16:colId xmlns:a16="http://schemas.microsoft.com/office/drawing/2014/main" val="1999094160"/>
                    </a:ext>
                  </a:extLst>
                </a:gridCol>
              </a:tblGrid>
              <a:tr h="526887">
                <a:tc>
                  <a:txBody>
                    <a:bodyPr/>
                    <a:lstStyle/>
                    <a:p>
                      <a:pPr marL="0" marR="0" indent="-73025" algn="ctr">
                        <a:lnSpc>
                          <a:spcPct val="99000"/>
                        </a:lnSpc>
                        <a:spcBef>
                          <a:spcPts val="0"/>
                        </a:spcBef>
                        <a:spcAft>
                          <a:spcPts val="0"/>
                        </a:spcAft>
                      </a:pPr>
                      <a:r>
                        <a:rPr lang="en-US" sz="1200" b="1" dirty="0">
                          <a:effectLst/>
                        </a:rPr>
                        <a:t>SPAN 2120</a:t>
                      </a:r>
                    </a:p>
                    <a:p>
                      <a:pPr marL="0" marR="0" indent="-73025" algn="ctr">
                        <a:lnSpc>
                          <a:spcPct val="99000"/>
                        </a:lnSpc>
                        <a:spcBef>
                          <a:spcPts val="0"/>
                        </a:spcBef>
                        <a:spcAft>
                          <a:spcPts val="0"/>
                        </a:spcAft>
                      </a:pPr>
                      <a:r>
                        <a:rPr lang="en-US" sz="1200" b="1" dirty="0">
                          <a:effectLst/>
                        </a:rPr>
                        <a:t>Student Learning Outcomes (SLOs)</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99000"/>
                        </a:lnSpc>
                        <a:spcBef>
                          <a:spcPts val="0"/>
                        </a:spcBef>
                        <a:spcAft>
                          <a:spcPts val="0"/>
                        </a:spcAft>
                      </a:pPr>
                      <a:endParaRPr lang="en-US" sz="1200" b="1" dirty="0">
                        <a:effectLst/>
                      </a:endParaRPr>
                    </a:p>
                    <a:p>
                      <a:pPr marL="0" marR="0" algn="ctr">
                        <a:lnSpc>
                          <a:spcPct val="99000"/>
                        </a:lnSpc>
                        <a:spcBef>
                          <a:spcPts val="0"/>
                        </a:spcBef>
                        <a:spcAft>
                          <a:spcPts val="0"/>
                        </a:spcAft>
                      </a:pPr>
                      <a:r>
                        <a:rPr lang="en-US" sz="1200" b="1" dirty="0">
                          <a:effectLst/>
                        </a:rPr>
                        <a:t>Modes of communication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73025" algn="ctr">
                        <a:lnSpc>
                          <a:spcPct val="99000"/>
                        </a:lnSpc>
                        <a:spcBef>
                          <a:spcPts val="0"/>
                        </a:spcBef>
                        <a:spcAft>
                          <a:spcPts val="0"/>
                        </a:spcAft>
                      </a:pPr>
                      <a:endParaRPr lang="en-US" sz="1200" b="1" dirty="0">
                        <a:effectLst/>
                      </a:endParaRPr>
                    </a:p>
                    <a:p>
                      <a:pPr marL="0" marR="0" indent="-73025" algn="ctr">
                        <a:lnSpc>
                          <a:spcPct val="99000"/>
                        </a:lnSpc>
                        <a:spcBef>
                          <a:spcPts val="0"/>
                        </a:spcBef>
                        <a:spcAft>
                          <a:spcPts val="0"/>
                        </a:spcAft>
                      </a:pPr>
                      <a:r>
                        <a:rPr lang="en-US" sz="1200" b="1" dirty="0">
                          <a:effectLst/>
                        </a:rPr>
                        <a:t>Course Activities-assignments-assessments</a:t>
                      </a:r>
                    </a:p>
                    <a:p>
                      <a:pPr marL="0" marR="0">
                        <a:lnSpc>
                          <a:spcPct val="99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406361"/>
                  </a:ext>
                </a:extLst>
              </a:tr>
              <a:tr h="850361">
                <a:tc>
                  <a:txBody>
                    <a:bodyPr/>
                    <a:lstStyle/>
                    <a:p>
                      <a:pPr marL="0" marR="48895">
                        <a:lnSpc>
                          <a:spcPct val="99000"/>
                        </a:lnSpc>
                        <a:spcBef>
                          <a:spcPts val="600"/>
                        </a:spcBef>
                        <a:spcAft>
                          <a:spcPts val="0"/>
                        </a:spcAft>
                      </a:pPr>
                      <a:r>
                        <a:rPr lang="en-US" sz="1200" dirty="0">
                          <a:effectLst/>
                        </a:rPr>
                        <a:t>I can participate with ease and confidence in conversations on familiar topics. I can usually talk about events and experiences in various time frames.</a:t>
                      </a:r>
                    </a:p>
                    <a:p>
                      <a:pPr marL="0" marR="48895">
                        <a:lnSpc>
                          <a:spcPct val="99000"/>
                        </a:lnSpc>
                        <a:spcBef>
                          <a:spcPts val="600"/>
                        </a:spcBef>
                        <a:spcAft>
                          <a:spcPts val="0"/>
                        </a:spcAft>
                      </a:pPr>
                      <a:r>
                        <a:rPr lang="en-US" sz="1200" dirty="0">
                          <a:effectLst/>
                        </a:rPr>
                        <a:t>I can usually describe people, places, and things. I can handle social interactions in everyday situations, sometimes even when there is an unexpected complication.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99000"/>
                        </a:lnSpc>
                        <a:spcBef>
                          <a:spcPts val="600"/>
                        </a:spcBef>
                        <a:spcAft>
                          <a:spcPts val="0"/>
                        </a:spcAft>
                      </a:pPr>
                      <a:r>
                        <a:rPr lang="en-US" sz="1200" dirty="0">
                          <a:effectLst/>
                        </a:rPr>
                        <a:t>Interpersonal Speaking and Writing</a:t>
                      </a:r>
                    </a:p>
                    <a:p>
                      <a:pPr marL="0" marR="0" algn="ctr">
                        <a:lnSpc>
                          <a:spcPct val="99000"/>
                        </a:lnSpc>
                        <a:spcBef>
                          <a:spcPts val="60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99000"/>
                        </a:lnSpc>
                        <a:spcBef>
                          <a:spcPts val="60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99000"/>
                        </a:lnSpc>
                        <a:spcBef>
                          <a:spcPts val="600"/>
                        </a:spcBef>
                        <a:spcAft>
                          <a:spcPts val="0"/>
                        </a:spcAft>
                      </a:pPr>
                      <a:r>
                        <a:rPr lang="en-US" sz="1100">
                          <a:effectLst/>
                        </a:rPr>
                        <a:t>Class Participation</a:t>
                      </a:r>
                    </a:p>
                    <a:p>
                      <a:pPr marL="0" marR="0">
                        <a:lnSpc>
                          <a:spcPct val="99000"/>
                        </a:lnSpc>
                        <a:spcBef>
                          <a:spcPts val="0"/>
                        </a:spcBef>
                        <a:spcAft>
                          <a:spcPts val="0"/>
                        </a:spcAft>
                      </a:pPr>
                      <a:r>
                        <a:rPr lang="en-US" sz="1100">
                          <a:effectLst/>
                        </a:rPr>
                        <a:t>Homework (CANVAS)</a:t>
                      </a:r>
                    </a:p>
                    <a:p>
                      <a:pPr marL="0" marR="0">
                        <a:lnSpc>
                          <a:spcPct val="99000"/>
                        </a:lnSpc>
                        <a:spcBef>
                          <a:spcPts val="0"/>
                        </a:spcBef>
                        <a:spcAft>
                          <a:spcPts val="0"/>
                        </a:spcAft>
                      </a:pPr>
                      <a:r>
                        <a:rPr lang="en-US" sz="1100" err="1">
                          <a:effectLst/>
                        </a:rPr>
                        <a:t>TalkAbroad</a:t>
                      </a:r>
                      <a:r>
                        <a:rPr lang="en-US" sz="1100">
                          <a:effectLst/>
                        </a:rPr>
                        <a:t> Conversations (4)</a:t>
                      </a:r>
                    </a:p>
                    <a:p>
                      <a:pPr marL="0" marR="0">
                        <a:lnSpc>
                          <a:spcPct val="99000"/>
                        </a:lnSpc>
                        <a:spcBef>
                          <a:spcPts val="0"/>
                        </a:spcBef>
                        <a:spcAft>
                          <a:spcPts val="0"/>
                        </a:spcAft>
                      </a:pPr>
                      <a:r>
                        <a:rPr lang="en-US" sz="1100">
                          <a:effectLst/>
                        </a:rPr>
                        <a:t>End of the semester Panel</a:t>
                      </a:r>
                    </a:p>
                    <a:p>
                      <a:pPr marL="0" marR="0">
                        <a:lnSpc>
                          <a:spcPct val="99000"/>
                        </a:lnSpc>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7313963"/>
                  </a:ext>
                </a:extLst>
              </a:tr>
              <a:tr h="780011">
                <a:tc>
                  <a:txBody>
                    <a:bodyPr/>
                    <a:lstStyle/>
                    <a:p>
                      <a:pPr marL="0" marR="0">
                        <a:lnSpc>
                          <a:spcPct val="99000"/>
                        </a:lnSpc>
                        <a:spcBef>
                          <a:spcPts val="600"/>
                        </a:spcBef>
                        <a:spcAft>
                          <a:spcPts val="0"/>
                        </a:spcAft>
                      </a:pPr>
                      <a:r>
                        <a:rPr lang="en-US" sz="1200" dirty="0">
                          <a:effectLst/>
                        </a:rPr>
                        <a:t>I can make presentations in a generally organized way on school, work, and community topics, and on topics I have researched. I can make presentations on some events and experiences in various time frames.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en-US" sz="1200" dirty="0">
                          <a:effectLst/>
                        </a:rPr>
                        <a:t>Presentational </a:t>
                      </a:r>
                    </a:p>
                    <a:p>
                      <a:pPr marL="0" marR="0" algn="ctr">
                        <a:lnSpc>
                          <a:spcPct val="100000"/>
                        </a:lnSpc>
                        <a:spcBef>
                          <a:spcPts val="0"/>
                        </a:spcBef>
                        <a:spcAft>
                          <a:spcPts val="0"/>
                        </a:spcAft>
                      </a:pPr>
                      <a:r>
                        <a:rPr lang="en-US" sz="1200" dirty="0">
                          <a:effectLst/>
                        </a:rPr>
                        <a:t>Speaking</a:t>
                      </a:r>
                    </a:p>
                    <a:p>
                      <a:pPr marL="0" marR="0" algn="ctr">
                        <a:lnSpc>
                          <a:spcPct val="99000"/>
                        </a:lnSpc>
                        <a:spcBef>
                          <a:spcPts val="0"/>
                        </a:spcBef>
                        <a:spcAft>
                          <a:spcPts val="0"/>
                        </a:spcAft>
                      </a:pPr>
                      <a:endParaRPr lang="en-US" sz="1200" dirty="0">
                        <a:effectLst/>
                      </a:endParaRPr>
                    </a:p>
                    <a:p>
                      <a:pPr marL="0" marR="0" algn="ctr">
                        <a:lnSpc>
                          <a:spcPct val="99000"/>
                        </a:lnSpc>
                        <a:spcBef>
                          <a:spcPts val="6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99000"/>
                        </a:lnSpc>
                        <a:spcBef>
                          <a:spcPts val="600"/>
                        </a:spcBef>
                        <a:spcAft>
                          <a:spcPts val="0"/>
                        </a:spcAft>
                      </a:pPr>
                      <a:r>
                        <a:rPr lang="en-US" sz="1100">
                          <a:effectLst/>
                        </a:rPr>
                        <a:t>Class Participation</a:t>
                      </a:r>
                    </a:p>
                    <a:p>
                      <a:pPr marL="0" marR="0">
                        <a:lnSpc>
                          <a:spcPct val="99000"/>
                        </a:lnSpc>
                        <a:spcBef>
                          <a:spcPts val="0"/>
                        </a:spcBef>
                        <a:spcAft>
                          <a:spcPts val="0"/>
                        </a:spcAft>
                      </a:pPr>
                      <a:r>
                        <a:rPr lang="en-US" sz="1100">
                          <a:effectLst/>
                        </a:rPr>
                        <a:t>End of the semester Panel</a:t>
                      </a:r>
                    </a:p>
                    <a:p>
                      <a:pPr marL="0" marR="0">
                        <a:lnSpc>
                          <a:spcPct val="99000"/>
                        </a:lnSpc>
                        <a:spcBef>
                          <a:spcPts val="0"/>
                        </a:spcBef>
                        <a:spcAft>
                          <a:spcPts val="0"/>
                        </a:spcAft>
                      </a:pPr>
                      <a:r>
                        <a:rPr lang="en-US" sz="1100">
                          <a:effectLst/>
                        </a:rPr>
                        <a:t>Digital storytelling project (Part II)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01581509"/>
                  </a:ext>
                </a:extLst>
              </a:tr>
              <a:tr h="805145">
                <a:tc>
                  <a:txBody>
                    <a:bodyPr/>
                    <a:lstStyle/>
                    <a:p>
                      <a:pPr marL="0" marR="0">
                        <a:lnSpc>
                          <a:spcPct val="99000"/>
                        </a:lnSpc>
                        <a:spcBef>
                          <a:spcPts val="600"/>
                        </a:spcBef>
                        <a:spcAft>
                          <a:spcPts val="0"/>
                        </a:spcAft>
                      </a:pPr>
                      <a:r>
                        <a:rPr lang="en-US" sz="1200" dirty="0">
                          <a:effectLst/>
                        </a:rPr>
                        <a:t>I can write on topics related to school, work, and community in a generally organized way. I can write some simple paragraphs about events and experiences in various time frames.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99000"/>
                        </a:lnSpc>
                        <a:spcBef>
                          <a:spcPts val="600"/>
                        </a:spcBef>
                        <a:spcAft>
                          <a:spcPts val="0"/>
                        </a:spcAft>
                      </a:pPr>
                      <a:r>
                        <a:rPr lang="en-US" sz="1200" dirty="0">
                          <a:effectLst/>
                        </a:rPr>
                        <a:t>Presentational </a:t>
                      </a:r>
                    </a:p>
                    <a:p>
                      <a:pPr marL="0" marR="0" algn="ctr">
                        <a:lnSpc>
                          <a:spcPct val="99000"/>
                        </a:lnSpc>
                        <a:spcBef>
                          <a:spcPts val="0"/>
                        </a:spcBef>
                        <a:spcAft>
                          <a:spcPts val="0"/>
                        </a:spcAft>
                      </a:pPr>
                      <a:r>
                        <a:rPr lang="en-US" sz="1200" dirty="0">
                          <a:effectLst/>
                        </a:rPr>
                        <a:t>Writing</a:t>
                      </a:r>
                    </a:p>
                    <a:p>
                      <a:pPr marL="0" marR="0" algn="ctr">
                        <a:lnSpc>
                          <a:spcPct val="99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99000"/>
                        </a:lnSpc>
                        <a:spcBef>
                          <a:spcPts val="600"/>
                        </a:spcBef>
                        <a:spcAft>
                          <a:spcPts val="0"/>
                        </a:spcAft>
                      </a:pPr>
                      <a:r>
                        <a:rPr lang="en-US" sz="1100" dirty="0">
                          <a:effectLst/>
                        </a:rPr>
                        <a:t>Class Participation</a:t>
                      </a:r>
                    </a:p>
                    <a:p>
                      <a:pPr marL="0" marR="0">
                        <a:lnSpc>
                          <a:spcPct val="99000"/>
                        </a:lnSpc>
                        <a:spcBef>
                          <a:spcPts val="0"/>
                        </a:spcBef>
                        <a:spcAft>
                          <a:spcPts val="0"/>
                        </a:spcAft>
                      </a:pPr>
                      <a:r>
                        <a:rPr lang="en-US" sz="1100" dirty="0">
                          <a:effectLst/>
                        </a:rPr>
                        <a:t>Homework (CANVAS) </a:t>
                      </a:r>
                    </a:p>
                    <a:p>
                      <a:pPr marL="0" marR="0">
                        <a:lnSpc>
                          <a:spcPct val="99000"/>
                        </a:lnSpc>
                        <a:spcBef>
                          <a:spcPts val="0"/>
                        </a:spcBef>
                        <a:spcAft>
                          <a:spcPts val="0"/>
                        </a:spcAft>
                      </a:pPr>
                      <a:r>
                        <a:rPr lang="en-US" sz="1100" dirty="0">
                          <a:effectLst/>
                        </a:rPr>
                        <a:t>CANVAS Movie Blogs</a:t>
                      </a:r>
                    </a:p>
                    <a:p>
                      <a:pPr marL="0" marR="0">
                        <a:lnSpc>
                          <a:spcPct val="99000"/>
                        </a:lnSpc>
                        <a:spcBef>
                          <a:spcPts val="0"/>
                        </a:spcBef>
                        <a:spcAft>
                          <a:spcPts val="0"/>
                        </a:spcAft>
                      </a:pPr>
                      <a:r>
                        <a:rPr lang="en-US" sz="1100" dirty="0">
                          <a:effectLst/>
                        </a:rPr>
                        <a:t>Film Reflection Essay</a:t>
                      </a:r>
                    </a:p>
                    <a:p>
                      <a:pPr marL="0" marR="0">
                        <a:lnSpc>
                          <a:spcPct val="99000"/>
                        </a:lnSpc>
                        <a:spcBef>
                          <a:spcPts val="0"/>
                        </a:spcBef>
                        <a:spcAft>
                          <a:spcPts val="0"/>
                        </a:spcAft>
                      </a:pPr>
                      <a:r>
                        <a:rPr lang="en-US" sz="1100" dirty="0">
                          <a:effectLst/>
                        </a:rPr>
                        <a:t>Digital Storytelling Project (Part I)</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21206152"/>
                  </a:ext>
                </a:extLst>
              </a:tr>
              <a:tr h="850361">
                <a:tc>
                  <a:txBody>
                    <a:bodyPr/>
                    <a:lstStyle/>
                    <a:p>
                      <a:pPr marL="0" marR="0">
                        <a:lnSpc>
                          <a:spcPct val="99000"/>
                        </a:lnSpc>
                        <a:spcBef>
                          <a:spcPts val="600"/>
                        </a:spcBef>
                        <a:spcAft>
                          <a:spcPts val="0"/>
                        </a:spcAft>
                      </a:pPr>
                      <a:r>
                        <a:rPr lang="en-US" sz="1200" dirty="0">
                          <a:effectLst/>
                        </a:rPr>
                        <a:t>I can easily understand the main idea in messages and presentations on a variety of topics related to everyday life and personal interests and studies. I can usually understand a few de tails of what I overhear in conversations, even when something unexpected is expressed.</a:t>
                      </a: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99000"/>
                        </a:lnSpc>
                        <a:spcBef>
                          <a:spcPts val="600"/>
                        </a:spcBef>
                        <a:spcAft>
                          <a:spcPts val="0"/>
                        </a:spcAft>
                      </a:pPr>
                      <a:r>
                        <a:rPr lang="en-US" sz="1200" dirty="0">
                          <a:effectLst/>
                        </a:rPr>
                        <a:t>Interpretive </a:t>
                      </a:r>
                    </a:p>
                    <a:p>
                      <a:pPr marL="0" marR="0" algn="ctr">
                        <a:lnSpc>
                          <a:spcPct val="99000"/>
                        </a:lnSpc>
                        <a:spcBef>
                          <a:spcPts val="0"/>
                        </a:spcBef>
                        <a:spcAft>
                          <a:spcPts val="0"/>
                        </a:spcAft>
                      </a:pPr>
                      <a:r>
                        <a:rPr lang="en-US" sz="1200" dirty="0">
                          <a:effectLst/>
                        </a:rPr>
                        <a:t>Listening</a:t>
                      </a:r>
                    </a:p>
                    <a:p>
                      <a:pPr marL="0" marR="0">
                        <a:lnSpc>
                          <a:spcPct val="99000"/>
                        </a:lnSpc>
                        <a:spcBef>
                          <a:spcPts val="600"/>
                        </a:spcBef>
                        <a:spcAft>
                          <a:spcPts val="0"/>
                        </a:spcAft>
                      </a:pPr>
                      <a:r>
                        <a:rPr lang="en-US" sz="1200" dirty="0">
                          <a:effectLst/>
                        </a:rPr>
                        <a:t> </a:t>
                      </a:r>
                    </a:p>
                    <a:p>
                      <a:pPr marL="0" marR="0" algn="ctr">
                        <a:lnSpc>
                          <a:spcPct val="99000"/>
                        </a:lnSpc>
                        <a:spcBef>
                          <a:spcPts val="60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99000"/>
                        </a:lnSpc>
                        <a:spcBef>
                          <a:spcPts val="600"/>
                        </a:spcBef>
                        <a:spcAft>
                          <a:spcPts val="0"/>
                        </a:spcAft>
                      </a:pPr>
                      <a:r>
                        <a:rPr lang="en-US" sz="1100" dirty="0">
                          <a:effectLst/>
                        </a:rPr>
                        <a:t>Class Participation</a:t>
                      </a:r>
                    </a:p>
                    <a:p>
                      <a:pPr marL="0" marR="0">
                        <a:lnSpc>
                          <a:spcPct val="99000"/>
                        </a:lnSpc>
                        <a:spcBef>
                          <a:spcPts val="0"/>
                        </a:spcBef>
                        <a:spcAft>
                          <a:spcPts val="0"/>
                        </a:spcAft>
                      </a:pPr>
                      <a:r>
                        <a:rPr lang="en-US" sz="1100" dirty="0">
                          <a:effectLst/>
                        </a:rPr>
                        <a:t>Homework (CANVAS) </a:t>
                      </a:r>
                    </a:p>
                    <a:p>
                      <a:pPr marL="0" marR="0">
                        <a:lnSpc>
                          <a:spcPct val="99000"/>
                        </a:lnSpc>
                        <a:spcBef>
                          <a:spcPts val="0"/>
                        </a:spcBef>
                        <a:spcAft>
                          <a:spcPts val="0"/>
                        </a:spcAft>
                      </a:pPr>
                      <a:r>
                        <a:rPr lang="en-US" sz="1100" dirty="0">
                          <a:effectLst/>
                        </a:rPr>
                        <a:t>Movie Assignments for the course</a:t>
                      </a:r>
                    </a:p>
                    <a:p>
                      <a:pPr marL="0" marR="0">
                        <a:lnSpc>
                          <a:spcPct val="99000"/>
                        </a:lnSpc>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86624935"/>
                  </a:ext>
                </a:extLst>
              </a:tr>
              <a:tr h="644116">
                <a:tc>
                  <a:txBody>
                    <a:bodyPr/>
                    <a:lstStyle/>
                    <a:p>
                      <a:pPr marL="0" marR="0">
                        <a:lnSpc>
                          <a:spcPct val="99000"/>
                        </a:lnSpc>
                        <a:spcBef>
                          <a:spcPts val="600"/>
                        </a:spcBef>
                        <a:spcAft>
                          <a:spcPts val="0"/>
                        </a:spcAft>
                      </a:pPr>
                      <a:r>
                        <a:rPr lang="en-US" sz="1200" dirty="0">
                          <a:effectLst/>
                        </a:rPr>
                        <a:t>I can easily understand the main idea of texts related to everyday life, personal interests, and studies. I can sometimes follow stories and descriptions about events and experiences in various time frames.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en-US" sz="1200" dirty="0">
                          <a:effectLst/>
                        </a:rPr>
                        <a:t>Interpretive</a:t>
                      </a:r>
                    </a:p>
                    <a:p>
                      <a:pPr marL="0" marR="0" algn="ctr">
                        <a:lnSpc>
                          <a:spcPct val="100000"/>
                        </a:lnSpc>
                        <a:spcBef>
                          <a:spcPts val="0"/>
                        </a:spcBef>
                        <a:spcAft>
                          <a:spcPts val="0"/>
                        </a:spcAft>
                      </a:pPr>
                      <a:r>
                        <a:rPr lang="en-US" sz="1200" dirty="0">
                          <a:effectLst/>
                        </a:rPr>
                        <a:t>Reading</a:t>
                      </a:r>
                    </a:p>
                    <a:p>
                      <a:pPr marL="0" marR="0" algn="ctr">
                        <a:lnSpc>
                          <a:spcPct val="100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99000"/>
                        </a:lnSpc>
                        <a:spcBef>
                          <a:spcPts val="600"/>
                        </a:spcBef>
                        <a:spcAft>
                          <a:spcPts val="0"/>
                        </a:spcAft>
                      </a:pPr>
                      <a:r>
                        <a:rPr lang="en-US" sz="1100">
                          <a:effectLst/>
                        </a:rPr>
                        <a:t>Class Participation</a:t>
                      </a:r>
                    </a:p>
                    <a:p>
                      <a:pPr marL="0" marR="0">
                        <a:lnSpc>
                          <a:spcPct val="99000"/>
                        </a:lnSpc>
                        <a:spcBef>
                          <a:spcPts val="0"/>
                        </a:spcBef>
                        <a:spcAft>
                          <a:spcPts val="0"/>
                        </a:spcAft>
                      </a:pPr>
                      <a:r>
                        <a:rPr lang="en-US" sz="1100">
                          <a:effectLst/>
                        </a:rPr>
                        <a:t>Homework (CANVAS) </a:t>
                      </a:r>
                    </a:p>
                    <a:p>
                      <a:pPr marL="0" marR="0">
                        <a:lnSpc>
                          <a:spcPct val="99000"/>
                        </a:lnSpc>
                        <a:spcBef>
                          <a:spcPts val="0"/>
                        </a:spcBef>
                        <a:spcAft>
                          <a:spcPts val="0"/>
                        </a:spcAft>
                      </a:pPr>
                      <a:r>
                        <a:rPr lang="en-US" sz="1100">
                          <a:effectLst/>
                        </a:rPr>
                        <a:t>Assigned Course Readings </a:t>
                      </a:r>
                    </a:p>
                    <a:p>
                      <a:pPr marL="0" marR="0">
                        <a:lnSpc>
                          <a:spcPct val="99000"/>
                        </a:lnSpc>
                        <a:spcBef>
                          <a:spcPts val="0"/>
                        </a:spcBef>
                        <a:spcAft>
                          <a:spcPts val="0"/>
                        </a:spcAft>
                      </a:pPr>
                      <a:r>
                        <a:rPr lang="en-US" sz="1100">
                          <a:effectLst/>
                        </a:rPr>
                        <a:t>Reading Comprehension Quizzes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42116796"/>
                  </a:ext>
                </a:extLst>
              </a:tr>
              <a:tr h="957427">
                <a:tc>
                  <a:txBody>
                    <a:bodyPr/>
                    <a:lstStyle/>
                    <a:p>
                      <a:pPr marL="0" marR="0">
                        <a:lnSpc>
                          <a:spcPct val="99000"/>
                        </a:lnSpc>
                        <a:spcBef>
                          <a:spcPts val="600"/>
                        </a:spcBef>
                        <a:spcAft>
                          <a:spcPts val="0"/>
                        </a:spcAft>
                      </a:pPr>
                      <a:r>
                        <a:rPr lang="en-US" sz="1200" dirty="0">
                          <a:effectLst/>
                        </a:rPr>
                        <a:t>Demonstrate an ability to view issues from multiple perspectives as well as analyze, evaluate, and interpret one’s own history and position in contemporary U.S. society as it relates to Hispanics, as well as in a global context.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0000"/>
                        </a:lnSpc>
                        <a:spcBef>
                          <a:spcPts val="0"/>
                        </a:spcBef>
                        <a:spcAft>
                          <a:spcPts val="0"/>
                        </a:spcAft>
                      </a:pPr>
                      <a:r>
                        <a:rPr lang="en-US" sz="1200" dirty="0">
                          <a:effectLst/>
                        </a:rPr>
                        <a:t>Diversity, inclusiveness, (inter)cultural </a:t>
                      </a:r>
                    </a:p>
                    <a:p>
                      <a:pPr marL="0" marR="0" algn="ctr">
                        <a:lnSpc>
                          <a:spcPct val="100000"/>
                        </a:lnSpc>
                        <a:spcBef>
                          <a:spcPts val="0"/>
                        </a:spcBef>
                        <a:spcAft>
                          <a:spcPts val="0"/>
                        </a:spcAft>
                      </a:pPr>
                      <a:r>
                        <a:rPr lang="en-US" sz="1200" dirty="0">
                          <a:effectLst/>
                        </a:rPr>
                        <a:t>competence</a:t>
                      </a:r>
                    </a:p>
                    <a:p>
                      <a:pPr marL="0" marR="0" algn="ctr">
                        <a:lnSpc>
                          <a:spcPct val="99000"/>
                        </a:lnSpc>
                        <a:spcBef>
                          <a:spcPts val="60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spcBef>
                          <a:spcPts val="600"/>
                        </a:spcBef>
                        <a:spcAft>
                          <a:spcPts val="0"/>
                        </a:spcAft>
                        <a:tabLst>
                          <a:tab pos="1499235" algn="l"/>
                        </a:tabLst>
                      </a:pPr>
                      <a:r>
                        <a:rPr lang="en-US" sz="1100" dirty="0">
                          <a:effectLst/>
                        </a:rPr>
                        <a:t>CANVAS Movie Diversity Blogs Reading Comprehension Quizzes</a:t>
                      </a:r>
                    </a:p>
                    <a:p>
                      <a:pPr marL="0" marR="0">
                        <a:spcBef>
                          <a:spcPts val="0"/>
                        </a:spcBef>
                        <a:spcAft>
                          <a:spcPts val="0"/>
                        </a:spcAft>
                      </a:pPr>
                      <a:r>
                        <a:rPr lang="en-US" sz="1100" dirty="0">
                          <a:effectLst/>
                        </a:rPr>
                        <a:t>Film Reflection Essay</a:t>
                      </a:r>
                    </a:p>
                    <a:p>
                      <a:pPr marL="0" marR="0">
                        <a:spcBef>
                          <a:spcPts val="600"/>
                        </a:spcBef>
                        <a:spcAft>
                          <a:spcPts val="0"/>
                        </a:spcAft>
                        <a:tabLst>
                          <a:tab pos="1499235" algn="l"/>
                        </a:tabLs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23802656"/>
                  </a:ext>
                </a:extLst>
              </a:tr>
              <a:tr h="702515">
                <a:tc>
                  <a:txBody>
                    <a:bodyPr/>
                    <a:lstStyle/>
                    <a:p>
                      <a:pPr marL="0" marR="0">
                        <a:lnSpc>
                          <a:spcPct val="99000"/>
                        </a:lnSpc>
                        <a:spcBef>
                          <a:spcPts val="600"/>
                        </a:spcBef>
                        <a:spcAft>
                          <a:spcPts val="0"/>
                        </a:spcAft>
                      </a:pPr>
                      <a:r>
                        <a:rPr lang="en-US" sz="1200" dirty="0">
                          <a:effectLst/>
                        </a:rPr>
                        <a:t>Communicate an understanding of the ways in which inequitable treatment of groups by race, ethnicity, disability, religion, sexual orientation, and/or gender inequality is socially constructed and politically implemented as they relate to Hispanic communities.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99000"/>
                        </a:lnSpc>
                        <a:spcBef>
                          <a:spcPts val="600"/>
                        </a:spcBef>
                        <a:spcAft>
                          <a:spcPts val="0"/>
                        </a:spcAft>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spcBef>
                          <a:spcPts val="600"/>
                        </a:spcBef>
                        <a:spcAft>
                          <a:spcPts val="0"/>
                        </a:spcAft>
                      </a:pPr>
                      <a:r>
                        <a:rPr lang="en-US" sz="1100" dirty="0">
                          <a:effectLst/>
                        </a:rPr>
                        <a:t>CANVAS Movie Blogs</a:t>
                      </a:r>
                    </a:p>
                    <a:p>
                      <a:pPr marL="0" marR="0">
                        <a:spcBef>
                          <a:spcPts val="0"/>
                        </a:spcBef>
                        <a:spcAft>
                          <a:spcPts val="0"/>
                        </a:spcAft>
                      </a:pPr>
                      <a:r>
                        <a:rPr lang="en-US" sz="1100" dirty="0">
                          <a:effectLst/>
                        </a:rPr>
                        <a:t>Film Reflection Essay</a:t>
                      </a:r>
                    </a:p>
                    <a:p>
                      <a:pPr marL="0" marR="0">
                        <a:spcBef>
                          <a:spcPts val="0"/>
                        </a:spcBef>
                        <a:spcAft>
                          <a:spcPts val="0"/>
                        </a:spcAft>
                      </a:pPr>
                      <a:r>
                        <a:rPr lang="en-US" sz="1100" dirty="0">
                          <a:effectLst/>
                        </a:rPr>
                        <a:t>Reading Comprehension Quizzes End of the semester Panel </a:t>
                      </a:r>
                    </a:p>
                  </a:txBody>
                  <a:tcPr marL="32658" marR="326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77720241"/>
                  </a:ext>
                </a:extLst>
              </a:tr>
            </a:tbl>
          </a:graphicData>
        </a:graphic>
      </p:graphicFrame>
      <p:sp>
        <p:nvSpPr>
          <p:cNvPr id="5" name="Left Brace 4">
            <a:extLst>
              <a:ext uri="{FF2B5EF4-FFF2-40B4-BE49-F238E27FC236}">
                <a16:creationId xmlns:a16="http://schemas.microsoft.com/office/drawing/2014/main" id="{6FD6C770-8969-DBDE-FF8C-A1307A83C54D}"/>
              </a:ext>
            </a:extLst>
          </p:cNvPr>
          <p:cNvSpPr/>
          <p:nvPr/>
        </p:nvSpPr>
        <p:spPr>
          <a:xfrm>
            <a:off x="624001" y="1217135"/>
            <a:ext cx="314512" cy="3773266"/>
          </a:xfrm>
          <a:prstGeom prst="leftBrace">
            <a:avLst>
              <a:gd name="adj1" fmla="val 8333"/>
              <a:gd name="adj2" fmla="val 50706"/>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36E3C14-5A4B-9132-1232-0B17CB097B59}"/>
              </a:ext>
            </a:extLst>
          </p:cNvPr>
          <p:cNvSpPr txBox="1"/>
          <p:nvPr/>
        </p:nvSpPr>
        <p:spPr>
          <a:xfrm>
            <a:off x="22618" y="2463063"/>
            <a:ext cx="979714" cy="1384995"/>
          </a:xfrm>
          <a:prstGeom prst="rect">
            <a:avLst/>
          </a:prstGeom>
          <a:noFill/>
        </p:spPr>
        <p:txBody>
          <a:bodyPr wrap="square" rtlCol="0">
            <a:spAutoFit/>
          </a:bodyPr>
          <a:lstStyle/>
          <a:p>
            <a:r>
              <a:rPr lang="en-US" sz="1400" dirty="0"/>
              <a:t>SPAN (</a:t>
            </a:r>
            <a:r>
              <a:rPr lang="en-US" sz="1400" dirty="0" err="1"/>
              <a:t>GenEd</a:t>
            </a:r>
            <a:r>
              <a:rPr lang="en-US" sz="1400" dirty="0"/>
              <a:t> Area VI, level IV: </a:t>
            </a:r>
            <a:r>
              <a:rPr lang="en-US" sz="1400" dirty="0" err="1"/>
              <a:t>Interm</a:t>
            </a:r>
            <a:r>
              <a:rPr lang="en-US" sz="1200" dirty="0"/>
              <a:t> </a:t>
            </a:r>
            <a:r>
              <a:rPr lang="en-US" sz="1400" dirty="0"/>
              <a:t>Mid/High</a:t>
            </a:r>
          </a:p>
        </p:txBody>
      </p:sp>
      <p:sp>
        <p:nvSpPr>
          <p:cNvPr id="8" name="Left Brace 7">
            <a:extLst>
              <a:ext uri="{FF2B5EF4-FFF2-40B4-BE49-F238E27FC236}">
                <a16:creationId xmlns:a16="http://schemas.microsoft.com/office/drawing/2014/main" id="{73E1195F-6DA3-AF43-54B6-6BDB4D0CC18E}"/>
              </a:ext>
            </a:extLst>
          </p:cNvPr>
          <p:cNvSpPr/>
          <p:nvPr/>
        </p:nvSpPr>
        <p:spPr>
          <a:xfrm>
            <a:off x="630871" y="5298238"/>
            <a:ext cx="314512" cy="1248389"/>
          </a:xfrm>
          <a:prstGeom prst="leftBrace">
            <a:avLst>
              <a:gd name="adj1" fmla="val 8333"/>
              <a:gd name="adj2" fmla="val 4826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658B2E33-3351-AF95-A1CE-10B5BA4787BB}"/>
              </a:ext>
            </a:extLst>
          </p:cNvPr>
          <p:cNvSpPr txBox="1"/>
          <p:nvPr/>
        </p:nvSpPr>
        <p:spPr>
          <a:xfrm>
            <a:off x="-20409" y="5553101"/>
            <a:ext cx="918754" cy="738664"/>
          </a:xfrm>
          <a:prstGeom prst="rect">
            <a:avLst/>
          </a:prstGeom>
          <a:noFill/>
        </p:spPr>
        <p:txBody>
          <a:bodyPr wrap="square" rtlCol="0">
            <a:spAutoFit/>
          </a:bodyPr>
          <a:lstStyle/>
          <a:p>
            <a:r>
              <a:rPr lang="en-US" sz="1400" dirty="0"/>
              <a:t>UNM Global Diversity</a:t>
            </a:r>
          </a:p>
        </p:txBody>
      </p:sp>
      <p:sp>
        <p:nvSpPr>
          <p:cNvPr id="10" name="TextBox 9">
            <a:extLst>
              <a:ext uri="{FF2B5EF4-FFF2-40B4-BE49-F238E27FC236}">
                <a16:creationId xmlns:a16="http://schemas.microsoft.com/office/drawing/2014/main" id="{52DF7C0B-5A64-C791-55B8-0DC59ADF67F2}"/>
              </a:ext>
            </a:extLst>
          </p:cNvPr>
          <p:cNvSpPr txBox="1"/>
          <p:nvPr/>
        </p:nvSpPr>
        <p:spPr>
          <a:xfrm>
            <a:off x="10848017" y="1425737"/>
            <a:ext cx="981122" cy="369332"/>
          </a:xfrm>
          <a:prstGeom prst="rect">
            <a:avLst/>
          </a:prstGeom>
          <a:solidFill>
            <a:schemeClr val="accent3">
              <a:lumMod val="60000"/>
              <a:lumOff val="40000"/>
            </a:schemeClr>
          </a:solidFill>
        </p:spPr>
        <p:txBody>
          <a:bodyPr wrap="square" rtlCol="0">
            <a:spAutoFit/>
          </a:bodyPr>
          <a:lstStyle/>
          <a:p>
            <a:pPr algn="ctr"/>
            <a:r>
              <a:rPr lang="en-US" dirty="0"/>
              <a:t>Com</a:t>
            </a:r>
          </a:p>
        </p:txBody>
      </p:sp>
      <p:sp>
        <p:nvSpPr>
          <p:cNvPr id="12" name="TextBox 11">
            <a:extLst>
              <a:ext uri="{FF2B5EF4-FFF2-40B4-BE49-F238E27FC236}">
                <a16:creationId xmlns:a16="http://schemas.microsoft.com/office/drawing/2014/main" id="{3F80C537-3A59-C5F9-E767-3A6B27367B9E}"/>
              </a:ext>
            </a:extLst>
          </p:cNvPr>
          <p:cNvSpPr txBox="1"/>
          <p:nvPr/>
        </p:nvSpPr>
        <p:spPr>
          <a:xfrm>
            <a:off x="10848018" y="2278397"/>
            <a:ext cx="981122" cy="369332"/>
          </a:xfrm>
          <a:prstGeom prst="rect">
            <a:avLst/>
          </a:prstGeom>
          <a:solidFill>
            <a:schemeClr val="accent3">
              <a:lumMod val="60000"/>
              <a:lumOff val="40000"/>
            </a:schemeClr>
          </a:solidFill>
        </p:spPr>
        <p:txBody>
          <a:bodyPr wrap="square" rtlCol="0">
            <a:spAutoFit/>
          </a:bodyPr>
          <a:lstStyle/>
          <a:p>
            <a:pPr algn="ctr"/>
            <a:r>
              <a:rPr lang="en-US" dirty="0"/>
              <a:t>Com</a:t>
            </a:r>
          </a:p>
        </p:txBody>
      </p:sp>
      <p:sp>
        <p:nvSpPr>
          <p:cNvPr id="13" name="TextBox 12">
            <a:extLst>
              <a:ext uri="{FF2B5EF4-FFF2-40B4-BE49-F238E27FC236}">
                <a16:creationId xmlns:a16="http://schemas.microsoft.com/office/drawing/2014/main" id="{2F49DB18-08D5-FE80-5BE6-5AD7E0BF5603}"/>
              </a:ext>
            </a:extLst>
          </p:cNvPr>
          <p:cNvSpPr txBox="1"/>
          <p:nvPr/>
        </p:nvSpPr>
        <p:spPr>
          <a:xfrm flipH="1">
            <a:off x="10502899" y="3010010"/>
            <a:ext cx="1326237" cy="369332"/>
          </a:xfrm>
          <a:prstGeom prst="rect">
            <a:avLst/>
          </a:prstGeom>
          <a:solidFill>
            <a:schemeClr val="accent3">
              <a:lumMod val="60000"/>
              <a:lumOff val="40000"/>
            </a:schemeClr>
          </a:solidFill>
        </p:spPr>
        <p:txBody>
          <a:bodyPr wrap="square" rtlCol="0">
            <a:spAutoFit/>
          </a:bodyPr>
          <a:lstStyle/>
          <a:p>
            <a:pPr algn="ctr"/>
            <a:r>
              <a:rPr lang="en-US" dirty="0"/>
              <a:t>Com, </a:t>
            </a:r>
            <a:r>
              <a:rPr lang="en-US" dirty="0" err="1"/>
              <a:t>CrTh</a:t>
            </a:r>
            <a:endParaRPr lang="en-US" dirty="0"/>
          </a:p>
        </p:txBody>
      </p:sp>
      <p:sp>
        <p:nvSpPr>
          <p:cNvPr id="15" name="TextBox 14">
            <a:extLst>
              <a:ext uri="{FF2B5EF4-FFF2-40B4-BE49-F238E27FC236}">
                <a16:creationId xmlns:a16="http://schemas.microsoft.com/office/drawing/2014/main" id="{D4900912-8D4E-0711-26F7-DC4F0C5BF328}"/>
              </a:ext>
            </a:extLst>
          </p:cNvPr>
          <p:cNvSpPr txBox="1"/>
          <p:nvPr/>
        </p:nvSpPr>
        <p:spPr>
          <a:xfrm>
            <a:off x="10149917" y="5737768"/>
            <a:ext cx="1679220" cy="369332"/>
          </a:xfrm>
          <a:prstGeom prst="rect">
            <a:avLst/>
          </a:prstGeom>
          <a:solidFill>
            <a:schemeClr val="accent3">
              <a:lumMod val="60000"/>
              <a:lumOff val="40000"/>
            </a:schemeClr>
          </a:solidFill>
        </p:spPr>
        <p:txBody>
          <a:bodyPr wrap="square" rtlCol="0">
            <a:spAutoFit/>
          </a:bodyPr>
          <a:lstStyle/>
          <a:p>
            <a:r>
              <a:rPr lang="en-US" dirty="0" err="1"/>
              <a:t>PerSocial</a:t>
            </a:r>
            <a:r>
              <a:rPr lang="en-US" dirty="0"/>
              <a:t>, </a:t>
            </a:r>
            <a:r>
              <a:rPr lang="en-US" dirty="0" err="1"/>
              <a:t>CrTh</a:t>
            </a:r>
            <a:endParaRPr lang="en-US" dirty="0"/>
          </a:p>
        </p:txBody>
      </p:sp>
      <p:sp>
        <p:nvSpPr>
          <p:cNvPr id="14" name="TextBox 13">
            <a:extLst>
              <a:ext uri="{FF2B5EF4-FFF2-40B4-BE49-F238E27FC236}">
                <a16:creationId xmlns:a16="http://schemas.microsoft.com/office/drawing/2014/main" id="{69B7713B-3C07-4B5E-8E24-A367DD7D7B28}"/>
              </a:ext>
            </a:extLst>
          </p:cNvPr>
          <p:cNvSpPr txBox="1"/>
          <p:nvPr/>
        </p:nvSpPr>
        <p:spPr>
          <a:xfrm flipH="1">
            <a:off x="10502898" y="4184950"/>
            <a:ext cx="1326238" cy="373605"/>
          </a:xfrm>
          <a:prstGeom prst="rect">
            <a:avLst/>
          </a:prstGeom>
          <a:solidFill>
            <a:schemeClr val="accent3">
              <a:lumMod val="60000"/>
              <a:lumOff val="40000"/>
            </a:schemeClr>
          </a:solidFill>
        </p:spPr>
        <p:txBody>
          <a:bodyPr wrap="square" rtlCol="0">
            <a:spAutoFit/>
          </a:bodyPr>
          <a:lstStyle/>
          <a:p>
            <a:pPr algn="ctr"/>
            <a:r>
              <a:rPr lang="en-US" dirty="0"/>
              <a:t>Com, </a:t>
            </a:r>
            <a:r>
              <a:rPr lang="en-US" dirty="0" err="1"/>
              <a:t>CrTh</a:t>
            </a:r>
            <a:endParaRPr lang="en-US" dirty="0"/>
          </a:p>
        </p:txBody>
      </p:sp>
    </p:spTree>
    <p:extLst>
      <p:ext uri="{BB962C8B-B14F-4D97-AF65-F5344CB8AC3E}">
        <p14:creationId xmlns:p14="http://schemas.microsoft.com/office/powerpoint/2010/main" val="4043220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6281-EE26-A567-8AB0-6CB4D5B9ED69}"/>
              </a:ext>
            </a:extLst>
          </p:cNvPr>
          <p:cNvSpPr>
            <a:spLocks noGrp="1"/>
          </p:cNvSpPr>
          <p:nvPr>
            <p:ph type="ctrTitle"/>
          </p:nvPr>
        </p:nvSpPr>
        <p:spPr>
          <a:xfrm>
            <a:off x="1336713" y="1189823"/>
            <a:ext cx="9144000" cy="4793042"/>
          </a:xfrm>
        </p:spPr>
        <p:txBody>
          <a:bodyPr anchor="t">
            <a:normAutofit/>
          </a:bodyPr>
          <a:lstStyle/>
          <a:p>
            <a:pPr algn="l"/>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br>
              <a:rPr lang="en-US" sz="2000" b="1" dirty="0">
                <a:solidFill>
                  <a:schemeClr val="accent5">
                    <a:lumMod val="50000"/>
                  </a:schemeClr>
                </a:solidFill>
                <a:latin typeface="+mn-lt"/>
              </a:rPr>
            </a:br>
            <a:endParaRPr lang="en-US" sz="2000" b="1" dirty="0">
              <a:solidFill>
                <a:schemeClr val="accent5">
                  <a:lumMod val="50000"/>
                </a:schemeClr>
              </a:solidFill>
              <a:latin typeface="+mn-lt"/>
            </a:endParaRPr>
          </a:p>
        </p:txBody>
      </p:sp>
      <p:sp>
        <p:nvSpPr>
          <p:cNvPr id="3" name="Subtitle 2">
            <a:extLst>
              <a:ext uri="{FF2B5EF4-FFF2-40B4-BE49-F238E27FC236}">
                <a16:creationId xmlns:a16="http://schemas.microsoft.com/office/drawing/2014/main" id="{974C5BD9-5C52-A882-D415-7C3163694681}"/>
              </a:ext>
            </a:extLst>
          </p:cNvPr>
          <p:cNvSpPr>
            <a:spLocks noGrp="1"/>
          </p:cNvSpPr>
          <p:nvPr>
            <p:ph type="subTitle" idx="1"/>
          </p:nvPr>
        </p:nvSpPr>
        <p:spPr>
          <a:xfrm>
            <a:off x="725256" y="461413"/>
            <a:ext cx="11383767" cy="1066890"/>
          </a:xfrm>
        </p:spPr>
        <p:txBody>
          <a:bodyPr vert="horz" lIns="91440" tIns="45720" rIns="91440" bIns="45720" rtlCol="0" anchor="t">
            <a:noAutofit/>
          </a:bodyPr>
          <a:lstStyle/>
          <a:p>
            <a:pPr>
              <a:lnSpc>
                <a:spcPct val="100000"/>
              </a:lnSpc>
              <a:spcBef>
                <a:spcPts val="0"/>
              </a:spcBef>
            </a:pPr>
            <a:r>
              <a:rPr lang="en-US" sz="4400" b="1" cap="none" dirty="0">
                <a:solidFill>
                  <a:schemeClr val="accent5">
                    <a:lumMod val="50000"/>
                  </a:schemeClr>
                </a:solidFill>
              </a:rPr>
              <a:t>Let us know if you are interested in a </a:t>
            </a:r>
          </a:p>
          <a:p>
            <a:pPr>
              <a:lnSpc>
                <a:spcPct val="100000"/>
              </a:lnSpc>
              <a:spcBef>
                <a:spcPts val="0"/>
              </a:spcBef>
            </a:pPr>
            <a:r>
              <a:rPr lang="en-US" sz="4400" b="1" cap="none" dirty="0">
                <a:solidFill>
                  <a:schemeClr val="accent5">
                    <a:lumMod val="50000"/>
                  </a:schemeClr>
                </a:solidFill>
              </a:rPr>
              <a:t>one-day mapping institute </a:t>
            </a:r>
          </a:p>
        </p:txBody>
      </p:sp>
      <p:sp>
        <p:nvSpPr>
          <p:cNvPr id="4" name="TextBox 3">
            <a:extLst>
              <a:ext uri="{FF2B5EF4-FFF2-40B4-BE49-F238E27FC236}">
                <a16:creationId xmlns:a16="http://schemas.microsoft.com/office/drawing/2014/main" id="{F61D9A11-D0B0-4A3C-9864-786EFE6D6822}"/>
              </a:ext>
            </a:extLst>
          </p:cNvPr>
          <p:cNvSpPr txBox="1"/>
          <p:nvPr/>
        </p:nvSpPr>
        <p:spPr>
          <a:xfrm>
            <a:off x="2489812" y="2970754"/>
            <a:ext cx="7414352" cy="523220"/>
          </a:xfrm>
          <a:prstGeom prst="rect">
            <a:avLst/>
          </a:prstGeom>
          <a:noFill/>
        </p:spPr>
        <p:txBody>
          <a:bodyPr wrap="square" rtlCol="0">
            <a:spAutoFit/>
          </a:bodyPr>
          <a:lstStyle/>
          <a:p>
            <a:pPr algn="ctr"/>
            <a:r>
              <a:rPr lang="en-US" sz="2800" dirty="0">
                <a:highlight>
                  <a:srgbClr val="FFFF00"/>
                </a:highlight>
              </a:rPr>
              <a:t> </a:t>
            </a:r>
          </a:p>
        </p:txBody>
      </p:sp>
      <p:pic>
        <p:nvPicPr>
          <p:cNvPr id="6" name="Picture 5" descr="A qr code on a white background&#10;&#10;Description automatically generated">
            <a:extLst>
              <a:ext uri="{FF2B5EF4-FFF2-40B4-BE49-F238E27FC236}">
                <a16:creationId xmlns:a16="http://schemas.microsoft.com/office/drawing/2014/main" id="{1003C232-134B-46C5-8B42-BF2C2A1DA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285" y="2088615"/>
            <a:ext cx="3489708" cy="3489708"/>
          </a:xfrm>
          <a:prstGeom prst="rect">
            <a:avLst/>
          </a:prstGeom>
        </p:spPr>
      </p:pic>
    </p:spTree>
    <p:extLst>
      <p:ext uri="{BB962C8B-B14F-4D97-AF65-F5344CB8AC3E}">
        <p14:creationId xmlns:p14="http://schemas.microsoft.com/office/powerpoint/2010/main" val="3151865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44000">
              <a:schemeClr val="accent5">
                <a:lumMod val="40000"/>
                <a:lumOff val="60000"/>
              </a:schemeClr>
            </a:gs>
            <a:gs pos="71000">
              <a:schemeClr val="bg2">
                <a:tint val="100000"/>
                <a:shade val="40000"/>
                <a:satMod val="100000"/>
              </a:schemeClr>
            </a:gs>
            <a:gs pos="28000">
              <a:schemeClr val="accent2">
                <a:lumMod val="20000"/>
                <a:lumOff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444D-4984-4E6D-AB04-6A6B5015F89A}"/>
              </a:ext>
            </a:extLst>
          </p:cNvPr>
          <p:cNvSpPr>
            <a:spLocks noGrp="1"/>
          </p:cNvSpPr>
          <p:nvPr>
            <p:ph type="title"/>
          </p:nvPr>
        </p:nvSpPr>
        <p:spPr/>
        <p:txBody>
          <a:bodyPr>
            <a:normAutofit/>
          </a:bodyPr>
          <a:lstStyle/>
          <a:p>
            <a:pPr algn="ctr"/>
            <a:r>
              <a:rPr lang="en-US" sz="4000" dirty="0"/>
              <a:t>Thoughts/ Questions?</a:t>
            </a:r>
          </a:p>
        </p:txBody>
      </p:sp>
      <p:sp>
        <p:nvSpPr>
          <p:cNvPr id="3" name="Content Placeholder 2">
            <a:extLst>
              <a:ext uri="{FF2B5EF4-FFF2-40B4-BE49-F238E27FC236}">
                <a16:creationId xmlns:a16="http://schemas.microsoft.com/office/drawing/2014/main" id="{B8BE58FE-6DE4-4453-973F-2182E07CE259}"/>
              </a:ext>
            </a:extLst>
          </p:cNvPr>
          <p:cNvSpPr>
            <a:spLocks noGrp="1"/>
          </p:cNvSpPr>
          <p:nvPr>
            <p:ph idx="1"/>
          </p:nvPr>
        </p:nvSpPr>
        <p:spPr/>
        <p:txBody>
          <a:bodyPr>
            <a:normAutofit/>
          </a:bodyPr>
          <a:lstStyle/>
          <a:p>
            <a:pPr marL="0" indent="0" algn="ctr">
              <a:buNone/>
            </a:pPr>
            <a:r>
              <a:rPr lang="en-US" sz="2800" dirty="0">
                <a:latin typeface="+mj-lt"/>
              </a:rPr>
              <a:t>Contact us:</a:t>
            </a:r>
            <a:br>
              <a:rPr lang="en-US" sz="2800" dirty="0"/>
            </a:br>
            <a:r>
              <a:rPr lang="en-US" sz="2800" dirty="0">
                <a:hlinkClick r:id="rId2"/>
              </a:rPr>
              <a:t>assess@unm.edu</a:t>
            </a:r>
            <a:br>
              <a:rPr lang="en-US" sz="2800" dirty="0"/>
            </a:br>
            <a:r>
              <a:rPr lang="en-US" sz="2800" dirty="0">
                <a:hlinkClick r:id="rId3"/>
              </a:rPr>
              <a:t>apr@unm.edu</a:t>
            </a:r>
            <a:r>
              <a:rPr lang="en-US" sz="2800" dirty="0"/>
              <a:t> </a:t>
            </a:r>
            <a:br>
              <a:rPr lang="en-US" sz="2800" dirty="0"/>
            </a:br>
            <a:r>
              <a:rPr lang="en-US" sz="2800" dirty="0">
                <a:hlinkClick r:id="rId4"/>
              </a:rPr>
              <a:t>evarg@unm.edu</a:t>
            </a:r>
            <a:r>
              <a:rPr lang="en-US" sz="2800" dirty="0"/>
              <a:t> </a:t>
            </a:r>
            <a:br>
              <a:rPr lang="en-US" sz="2800" dirty="0"/>
            </a:br>
            <a:r>
              <a:rPr lang="en-US" sz="2800" dirty="0">
                <a:hlinkClick r:id="rId5"/>
              </a:rPr>
              <a:t>crowe8@unm.edu</a:t>
            </a:r>
            <a:endParaRPr lang="en-US" sz="2800" dirty="0"/>
          </a:p>
        </p:txBody>
      </p:sp>
      <p:sp>
        <p:nvSpPr>
          <p:cNvPr id="4" name="Date Placeholder 3">
            <a:extLst>
              <a:ext uri="{FF2B5EF4-FFF2-40B4-BE49-F238E27FC236}">
                <a16:creationId xmlns:a16="http://schemas.microsoft.com/office/drawing/2014/main" id="{91FB1102-AC2B-4FDA-B94E-C09DDC932628}"/>
              </a:ext>
            </a:extLst>
          </p:cNvPr>
          <p:cNvSpPr>
            <a:spLocks noGrp="1"/>
          </p:cNvSpPr>
          <p:nvPr>
            <p:ph type="dt" sz="half" idx="10"/>
          </p:nvPr>
        </p:nvSpPr>
        <p:spPr/>
        <p:txBody>
          <a:bodyPr/>
          <a:lstStyle/>
          <a:p>
            <a:fld id="{6E14890F-82DC-4F59-82C3-BCEA148FF7CC}" type="datetime1">
              <a:rPr lang="en-US" smtClean="0"/>
              <a:t>4/16/2025</a:t>
            </a:fld>
            <a:endParaRPr lang="en-US"/>
          </a:p>
        </p:txBody>
      </p:sp>
      <p:sp>
        <p:nvSpPr>
          <p:cNvPr id="5" name="Footer Placeholder 4">
            <a:extLst>
              <a:ext uri="{FF2B5EF4-FFF2-40B4-BE49-F238E27FC236}">
                <a16:creationId xmlns:a16="http://schemas.microsoft.com/office/drawing/2014/main" id="{2173162C-3621-4595-9E94-D242BB32D77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338B78A-8F8C-4323-9583-46C48393A6F0}"/>
              </a:ext>
            </a:extLst>
          </p:cNvPr>
          <p:cNvSpPr>
            <a:spLocks noGrp="1"/>
          </p:cNvSpPr>
          <p:nvPr>
            <p:ph type="sldNum" sz="quarter" idx="12"/>
          </p:nvPr>
        </p:nvSpPr>
        <p:spPr/>
        <p:txBody>
          <a:bodyPr/>
          <a:lstStyle/>
          <a:p>
            <a:fld id="{5E4DE196-8A13-4FF7-A07E-102851959EAB}" type="slidenum">
              <a:rPr lang="en-US" smtClean="0"/>
              <a:t>38</a:t>
            </a:fld>
            <a:endParaRPr lang="en-US"/>
          </a:p>
        </p:txBody>
      </p:sp>
    </p:spTree>
    <p:extLst>
      <p:ext uri="{BB962C8B-B14F-4D97-AF65-F5344CB8AC3E}">
        <p14:creationId xmlns:p14="http://schemas.microsoft.com/office/powerpoint/2010/main" val="2076472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57E9-54DC-E0BA-322C-07E561411FC9}"/>
              </a:ext>
            </a:extLst>
          </p:cNvPr>
          <p:cNvSpPr>
            <a:spLocks noGrp="1"/>
          </p:cNvSpPr>
          <p:nvPr>
            <p:ph type="title"/>
          </p:nvPr>
        </p:nvSpPr>
        <p:spPr/>
        <p:txBody>
          <a:bodyPr>
            <a:normAutofit/>
          </a:bodyPr>
          <a:lstStyle/>
          <a:p>
            <a:r>
              <a:rPr lang="en-US" sz="3600" dirty="0"/>
              <a:t>The fundamentals</a:t>
            </a:r>
          </a:p>
        </p:txBody>
      </p:sp>
      <p:sp>
        <p:nvSpPr>
          <p:cNvPr id="3" name="Content Placeholder 2">
            <a:extLst>
              <a:ext uri="{FF2B5EF4-FFF2-40B4-BE49-F238E27FC236}">
                <a16:creationId xmlns:a16="http://schemas.microsoft.com/office/drawing/2014/main" id="{B034611F-EDBF-37C7-5164-1C5708F45C58}"/>
              </a:ext>
            </a:extLst>
          </p:cNvPr>
          <p:cNvSpPr>
            <a:spLocks noGrp="1"/>
          </p:cNvSpPr>
          <p:nvPr>
            <p:ph idx="1"/>
          </p:nvPr>
        </p:nvSpPr>
        <p:spPr/>
        <p:txBody>
          <a:bodyPr vert="horz" lIns="91440" tIns="45720" rIns="91440" bIns="45720" rtlCol="0" anchor="t">
            <a:normAutofit fontScale="92500" lnSpcReduction="20000"/>
          </a:bodyPr>
          <a:lstStyle/>
          <a:p>
            <a:pPr>
              <a:buFont typeface="Wingdings" panose="05000000000000000000" pitchFamily="2" charset="2"/>
              <a:buChar char="§"/>
            </a:pPr>
            <a:r>
              <a:rPr lang="en-US" sz="2000" dirty="0"/>
              <a:t>Visualization of relationships between SLOs and </a:t>
            </a:r>
            <a:endParaRPr lang="en-US" dirty="0"/>
          </a:p>
          <a:p>
            <a:pPr marL="0" indent="0">
              <a:buNone/>
            </a:pPr>
            <a:r>
              <a:rPr lang="en-US" sz="2000" dirty="0"/>
              <a:t>learning opportunities</a:t>
            </a:r>
            <a:endParaRPr lang="en-US" dirty="0"/>
          </a:p>
          <a:p>
            <a:pPr>
              <a:buFont typeface="Wingdings" panose="05000000000000000000" pitchFamily="2" charset="2"/>
              <a:buChar char="§"/>
            </a:pPr>
            <a:r>
              <a:rPr lang="en-US" sz="2000" dirty="0"/>
              <a:t>Improve student learning and success</a:t>
            </a:r>
          </a:p>
          <a:p>
            <a:pPr>
              <a:buFont typeface="Wingdings" panose="05000000000000000000" pitchFamily="2" charset="2"/>
              <a:buChar char="§"/>
            </a:pPr>
            <a:r>
              <a:rPr lang="en-US" sz="2000" dirty="0"/>
              <a:t>Improve evidence for accreditation and curricular flow</a:t>
            </a:r>
          </a:p>
          <a:p>
            <a:pPr>
              <a:buFont typeface="Wingdings" panose="05000000000000000000" pitchFamily="2" charset="2"/>
              <a:buChar char="§"/>
            </a:pPr>
            <a:r>
              <a:rPr lang="en-US" sz="2000" dirty="0"/>
              <a:t>Flexible and adaptable to analyze and answer questions</a:t>
            </a:r>
          </a:p>
          <a:p>
            <a:pPr marL="0" indent="0">
              <a:buNone/>
            </a:pPr>
            <a:r>
              <a:rPr lang="en-US" sz="2000" dirty="0"/>
              <a:t> relevant to your program</a:t>
            </a:r>
            <a:endParaRPr lang="en-US" dirty="0"/>
          </a:p>
          <a:p>
            <a:pPr>
              <a:buFont typeface="Wingdings" panose="05000000000000000000" pitchFamily="2" charset="2"/>
              <a:buChar char="§"/>
            </a:pPr>
            <a:r>
              <a:rPr lang="en-US" sz="2000" dirty="0"/>
              <a:t>Map out how your program scaffolds outcomes from beginning to end</a:t>
            </a:r>
          </a:p>
          <a:p>
            <a:pPr>
              <a:buFont typeface="Wingdings" panose="05000000000000000000" pitchFamily="2" charset="2"/>
              <a:buChar char="§"/>
            </a:pPr>
            <a:r>
              <a:rPr lang="en-US" sz="2000" dirty="0"/>
              <a:t>Vertical and horizontal alignment</a:t>
            </a:r>
          </a:p>
        </p:txBody>
      </p:sp>
      <p:sp>
        <p:nvSpPr>
          <p:cNvPr id="4" name="TextBox 3">
            <a:extLst>
              <a:ext uri="{FF2B5EF4-FFF2-40B4-BE49-F238E27FC236}">
                <a16:creationId xmlns:a16="http://schemas.microsoft.com/office/drawing/2014/main" id="{9803C987-D205-ED79-963E-EB9AB7E08385}"/>
              </a:ext>
            </a:extLst>
          </p:cNvPr>
          <p:cNvSpPr txBox="1"/>
          <p:nvPr/>
        </p:nvSpPr>
        <p:spPr>
          <a:xfrm>
            <a:off x="6764215" y="6076340"/>
            <a:ext cx="5298831" cy="523220"/>
          </a:xfrm>
          <a:prstGeom prst="rect">
            <a:avLst/>
          </a:prstGeom>
          <a:noFill/>
        </p:spPr>
        <p:txBody>
          <a:bodyPr wrap="square" lIns="91440" tIns="45720" rIns="91440" bIns="45720" rtlCol="0" anchor="t">
            <a:spAutoFit/>
          </a:bodyPr>
          <a:lstStyle/>
          <a:p>
            <a:pPr algn="r"/>
            <a:r>
              <a:rPr lang="en-US" sz="1400"/>
              <a:t>Chapter 3: </a:t>
            </a:r>
          </a:p>
          <a:p>
            <a:pPr algn="r"/>
            <a:r>
              <a:rPr lang="en-US" sz="1400"/>
              <a:t>Curriculum Mapping Fundamentals</a:t>
            </a:r>
          </a:p>
        </p:txBody>
      </p:sp>
      <p:pic>
        <p:nvPicPr>
          <p:cNvPr id="5" name="Picture 4" descr="A tablet with words on it&#10;&#10;Description automatically generated">
            <a:extLst>
              <a:ext uri="{FF2B5EF4-FFF2-40B4-BE49-F238E27FC236}">
                <a16:creationId xmlns:a16="http://schemas.microsoft.com/office/drawing/2014/main" id="{F8F204BF-3A4D-AD2C-22AE-4AD3183B14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83518" y="814556"/>
            <a:ext cx="4335515" cy="3928237"/>
          </a:xfrm>
          <a:prstGeom prst="rect">
            <a:avLst/>
          </a:prstGeom>
        </p:spPr>
      </p:pic>
    </p:spTree>
    <p:extLst>
      <p:ext uri="{BB962C8B-B14F-4D97-AF65-F5344CB8AC3E}">
        <p14:creationId xmlns:p14="http://schemas.microsoft.com/office/powerpoint/2010/main" val="60612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37789-2E9A-4638-AE43-86AA04CC4C56}"/>
              </a:ext>
            </a:extLst>
          </p:cNvPr>
          <p:cNvSpPr>
            <a:spLocks noGrp="1"/>
          </p:cNvSpPr>
          <p:nvPr>
            <p:ph type="dt" sz="half" idx="10"/>
          </p:nvPr>
        </p:nvSpPr>
        <p:spPr/>
        <p:txBody>
          <a:bodyPr/>
          <a:lstStyle/>
          <a:p>
            <a:fld id="{011324B8-F173-4A42-B15E-D92D6154C218}" type="datetime1">
              <a:rPr lang="en-US" smtClean="0"/>
              <a:t>4/16/2025</a:t>
            </a:fld>
            <a:endParaRPr lang="en-US"/>
          </a:p>
        </p:txBody>
      </p:sp>
      <p:sp>
        <p:nvSpPr>
          <p:cNvPr id="3" name="Footer Placeholder 2">
            <a:extLst>
              <a:ext uri="{FF2B5EF4-FFF2-40B4-BE49-F238E27FC236}">
                <a16:creationId xmlns:a16="http://schemas.microsoft.com/office/drawing/2014/main" id="{B6D70B9E-ED1D-4ACF-A10E-84CB74860BC4}"/>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2D7A6ADE-1E2F-4477-8153-D9D1EEE4617F}"/>
              </a:ext>
            </a:extLst>
          </p:cNvPr>
          <p:cNvSpPr>
            <a:spLocks noGrp="1"/>
          </p:cNvSpPr>
          <p:nvPr>
            <p:ph type="sldNum" sz="quarter" idx="12"/>
          </p:nvPr>
        </p:nvSpPr>
        <p:spPr/>
        <p:txBody>
          <a:bodyPr/>
          <a:lstStyle/>
          <a:p>
            <a:fld id="{5E4DE196-8A13-4FF7-A07E-102851959EAB}" type="slidenum">
              <a:rPr lang="en-US" smtClean="0"/>
              <a:t>4</a:t>
            </a:fld>
            <a:endParaRPr lang="en-US"/>
          </a:p>
        </p:txBody>
      </p:sp>
      <p:graphicFrame>
        <p:nvGraphicFramePr>
          <p:cNvPr id="5" name="Diagram 4">
            <a:extLst>
              <a:ext uri="{FF2B5EF4-FFF2-40B4-BE49-F238E27FC236}">
                <a16:creationId xmlns:a16="http://schemas.microsoft.com/office/drawing/2014/main" id="{1AE0A7CD-A5FF-4D14-B98B-879E04ED8B8B}"/>
              </a:ext>
            </a:extLst>
          </p:cNvPr>
          <p:cNvGraphicFramePr/>
          <p:nvPr>
            <p:extLst>
              <p:ext uri="{D42A27DB-BD31-4B8C-83A1-F6EECF244321}">
                <p14:modId xmlns:p14="http://schemas.microsoft.com/office/powerpoint/2010/main" val="2668788229"/>
              </p:ext>
            </p:extLst>
          </p:nvPr>
        </p:nvGraphicFramePr>
        <p:xfrm>
          <a:off x="2322835" y="426324"/>
          <a:ext cx="7351516" cy="6005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45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E77F-263B-D049-62AC-8A5C84524032}"/>
              </a:ext>
            </a:extLst>
          </p:cNvPr>
          <p:cNvSpPr>
            <a:spLocks noGrp="1"/>
          </p:cNvSpPr>
          <p:nvPr>
            <p:ph type="title"/>
          </p:nvPr>
        </p:nvSpPr>
        <p:spPr/>
        <p:txBody>
          <a:bodyPr/>
          <a:lstStyle/>
          <a:p>
            <a:r>
              <a:rPr lang="en-US"/>
              <a:t>How does curriculum mapping benefit you?</a:t>
            </a:r>
          </a:p>
        </p:txBody>
      </p:sp>
      <p:sp>
        <p:nvSpPr>
          <p:cNvPr id="3" name="Text Placeholder 2">
            <a:extLst>
              <a:ext uri="{FF2B5EF4-FFF2-40B4-BE49-F238E27FC236}">
                <a16:creationId xmlns:a16="http://schemas.microsoft.com/office/drawing/2014/main" id="{91FD11C9-3D13-71BF-15A0-ADFFE70E9ABB}"/>
              </a:ext>
            </a:extLst>
          </p:cNvPr>
          <p:cNvSpPr>
            <a:spLocks noGrp="1"/>
          </p:cNvSpPr>
          <p:nvPr>
            <p:ph type="body" idx="1"/>
          </p:nvPr>
        </p:nvSpPr>
        <p:spPr>
          <a:xfrm>
            <a:off x="1024128" y="1460839"/>
            <a:ext cx="3241319" cy="864714"/>
          </a:xfrm>
        </p:spPr>
        <p:txBody>
          <a:bodyPr/>
          <a:lstStyle/>
          <a:p>
            <a:r>
              <a:rPr lang="en-US" sz="2000" dirty="0"/>
              <a:t>Instructors</a:t>
            </a:r>
          </a:p>
        </p:txBody>
      </p:sp>
      <p:sp>
        <p:nvSpPr>
          <p:cNvPr id="4" name="Content Placeholder 3">
            <a:extLst>
              <a:ext uri="{FF2B5EF4-FFF2-40B4-BE49-F238E27FC236}">
                <a16:creationId xmlns:a16="http://schemas.microsoft.com/office/drawing/2014/main" id="{077740EA-2E63-572B-EE70-048706D839F9}"/>
              </a:ext>
            </a:extLst>
          </p:cNvPr>
          <p:cNvSpPr>
            <a:spLocks noGrp="1"/>
          </p:cNvSpPr>
          <p:nvPr>
            <p:ph sz="half" idx="2"/>
          </p:nvPr>
        </p:nvSpPr>
        <p:spPr>
          <a:xfrm>
            <a:off x="1024128" y="2459643"/>
            <a:ext cx="3241319" cy="3849717"/>
          </a:xfrm>
        </p:spPr>
        <p:txBody>
          <a:bodyPr vert="horz" lIns="45720" tIns="45720" rIns="45720" bIns="45720" rtlCol="0" anchor="t">
            <a:normAutofit/>
          </a:bodyPr>
          <a:lstStyle/>
          <a:p>
            <a:pPr>
              <a:buFont typeface="Wingdings" panose="020B0602020104020603" pitchFamily="34" charset="0"/>
              <a:buChar char="§"/>
            </a:pPr>
            <a:r>
              <a:rPr lang="en-US" sz="1800" dirty="0"/>
              <a:t>Visual tool to conceptualize, align, </a:t>
            </a:r>
            <a:r>
              <a:rPr lang="en-US" sz="1800" dirty="0">
                <a:solidFill>
                  <a:srgbClr val="35403A"/>
                </a:solidFill>
              </a:rPr>
              <a:t>compare</a:t>
            </a:r>
            <a:r>
              <a:rPr lang="en-US" sz="1800" dirty="0"/>
              <a:t>, discuss, and assess curricular data</a:t>
            </a:r>
          </a:p>
          <a:p>
            <a:pPr>
              <a:buFont typeface="Wingdings" panose="020B0602020104020603" pitchFamily="34" charset="0"/>
              <a:buChar char="§"/>
            </a:pPr>
            <a:r>
              <a:rPr lang="en-US" sz="1800" dirty="0"/>
              <a:t>Supports new course and degree submissions</a:t>
            </a:r>
          </a:p>
          <a:p>
            <a:pPr>
              <a:buFont typeface="Wingdings" panose="020B0602020104020603" pitchFamily="34" charset="0"/>
              <a:buChar char="§"/>
            </a:pPr>
            <a:r>
              <a:rPr lang="en-US" sz="1800" dirty="0"/>
              <a:t>Identify how students are struggling or thriving in program curriculum</a:t>
            </a:r>
          </a:p>
        </p:txBody>
      </p:sp>
      <p:sp>
        <p:nvSpPr>
          <p:cNvPr id="23" name="TextBox 22">
            <a:extLst>
              <a:ext uri="{FF2B5EF4-FFF2-40B4-BE49-F238E27FC236}">
                <a16:creationId xmlns:a16="http://schemas.microsoft.com/office/drawing/2014/main" id="{59C1AC72-6013-E9E6-D297-16F864D2B7F4}"/>
              </a:ext>
            </a:extLst>
          </p:cNvPr>
          <p:cNvSpPr txBox="1"/>
          <p:nvPr/>
        </p:nvSpPr>
        <p:spPr>
          <a:xfrm>
            <a:off x="6764215" y="6076340"/>
            <a:ext cx="5298831" cy="307777"/>
          </a:xfrm>
          <a:prstGeom prst="rect">
            <a:avLst/>
          </a:prstGeom>
          <a:noFill/>
        </p:spPr>
        <p:txBody>
          <a:bodyPr wrap="square" lIns="91440" tIns="45720" rIns="91440" bIns="45720" rtlCol="0" anchor="t">
            <a:spAutoFit/>
          </a:bodyPr>
          <a:lstStyle/>
          <a:p>
            <a:pPr algn="r"/>
            <a:r>
              <a:rPr lang="en-US" sz="1400"/>
              <a:t>Introduction, pg. 6-8 </a:t>
            </a:r>
          </a:p>
        </p:txBody>
      </p:sp>
      <p:sp>
        <p:nvSpPr>
          <p:cNvPr id="10" name="Text Placeholder 2">
            <a:extLst>
              <a:ext uri="{FF2B5EF4-FFF2-40B4-BE49-F238E27FC236}">
                <a16:creationId xmlns:a16="http://schemas.microsoft.com/office/drawing/2014/main" id="{2EBA487D-AE7A-9784-87AC-9D8AEAF76CFA}"/>
              </a:ext>
            </a:extLst>
          </p:cNvPr>
          <p:cNvSpPr txBox="1">
            <a:spLocks/>
          </p:cNvSpPr>
          <p:nvPr/>
        </p:nvSpPr>
        <p:spPr>
          <a:xfrm>
            <a:off x="4499694" y="1465072"/>
            <a:ext cx="3426861" cy="864714"/>
          </a:xfrm>
          <a:prstGeom prst="rect">
            <a:avLst/>
          </a:prstGeom>
        </p:spPr>
        <p:txBody>
          <a:bodyPr vert="horz" lIns="91440" tIns="45720" rIns="91440" bIns="45720" rtlCol="0" anchor="b">
            <a:noAutofit/>
          </a:bodyPr>
          <a:lstStyle>
            <a:lvl1pPr marL="0" indent="0" algn="l" defTabSz="914400" rtl="0" eaLnBrk="1" latinLnBrk="0" hangingPunct="1">
              <a:lnSpc>
                <a:spcPct val="120000"/>
              </a:lnSpc>
              <a:spcBef>
                <a:spcPts val="1000"/>
              </a:spcBef>
              <a:buFont typeface="Arial" panose="020B0604020202020204" pitchFamily="34" charset="0"/>
              <a:buNone/>
              <a:defRPr sz="1400" b="1" kern="1200" cap="all" spc="300" baseline="0">
                <a:solidFill>
                  <a:schemeClr val="tx2"/>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b="1" kern="1200">
                <a:solidFill>
                  <a:schemeClr val="tx2"/>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b="1" kern="1200">
                <a:solidFill>
                  <a:schemeClr val="tx2"/>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400" b="1" kern="1200">
                <a:solidFill>
                  <a:schemeClr val="tx2"/>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4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9pPr>
          </a:lstStyle>
          <a:p>
            <a:r>
              <a:rPr lang="en-US" sz="1800" dirty="0"/>
              <a:t>Program leadership</a:t>
            </a:r>
          </a:p>
        </p:txBody>
      </p:sp>
      <p:sp>
        <p:nvSpPr>
          <p:cNvPr id="11" name="Text Placeholder 2">
            <a:extLst>
              <a:ext uri="{FF2B5EF4-FFF2-40B4-BE49-F238E27FC236}">
                <a16:creationId xmlns:a16="http://schemas.microsoft.com/office/drawing/2014/main" id="{5D81EB98-DBE5-B92D-2C68-DDBA766C186F}"/>
              </a:ext>
            </a:extLst>
          </p:cNvPr>
          <p:cNvSpPr txBox="1">
            <a:spLocks/>
          </p:cNvSpPr>
          <p:nvPr/>
        </p:nvSpPr>
        <p:spPr>
          <a:xfrm>
            <a:off x="8076861" y="1465071"/>
            <a:ext cx="3241319" cy="864714"/>
          </a:xfrm>
          <a:prstGeom prst="rect">
            <a:avLst/>
          </a:prstGeom>
        </p:spPr>
        <p:txBody>
          <a:bodyPr vert="horz" lIns="91440" tIns="45720" rIns="91440" bIns="45720" rtlCol="0" anchor="b">
            <a:noAutofit/>
          </a:bodyPr>
          <a:lstStyle>
            <a:lvl1pPr marL="0" indent="0" algn="l" defTabSz="914400" rtl="0" eaLnBrk="1" latinLnBrk="0" hangingPunct="1">
              <a:lnSpc>
                <a:spcPct val="120000"/>
              </a:lnSpc>
              <a:spcBef>
                <a:spcPts val="1000"/>
              </a:spcBef>
              <a:buFont typeface="Arial" panose="020B0604020202020204" pitchFamily="34" charset="0"/>
              <a:buNone/>
              <a:defRPr sz="1400" b="1" kern="1200" cap="all" spc="300" baseline="0">
                <a:solidFill>
                  <a:schemeClr val="tx2"/>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400" b="1" kern="1200">
                <a:solidFill>
                  <a:schemeClr val="tx2"/>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b="1" kern="1200">
                <a:solidFill>
                  <a:schemeClr val="tx2"/>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400" b="1" kern="1200">
                <a:solidFill>
                  <a:schemeClr val="tx2"/>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4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9pPr>
          </a:lstStyle>
          <a:p>
            <a:r>
              <a:rPr lang="en-US" sz="1800" dirty="0"/>
              <a:t>Assessment &amp; APR</a:t>
            </a:r>
          </a:p>
        </p:txBody>
      </p:sp>
      <p:sp>
        <p:nvSpPr>
          <p:cNvPr id="17" name="Content Placeholder 3">
            <a:extLst>
              <a:ext uri="{FF2B5EF4-FFF2-40B4-BE49-F238E27FC236}">
                <a16:creationId xmlns:a16="http://schemas.microsoft.com/office/drawing/2014/main" id="{1496CF88-E759-E2F7-61E4-D4F91F202F16}"/>
              </a:ext>
            </a:extLst>
          </p:cNvPr>
          <p:cNvSpPr txBox="1">
            <a:spLocks/>
          </p:cNvSpPr>
          <p:nvPr/>
        </p:nvSpPr>
        <p:spPr>
          <a:xfrm>
            <a:off x="4499694" y="2421543"/>
            <a:ext cx="3241319" cy="3849717"/>
          </a:xfrm>
          <a:prstGeom prst="rect">
            <a:avLst/>
          </a:prstGeom>
        </p:spPr>
        <p:txBody>
          <a:bodyPr vert="horz" lIns="45720" tIns="45720" rIns="45720" bIns="4572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20B0602020104020603" pitchFamily="34" charset="0"/>
              <a:buChar char="§"/>
            </a:pPr>
            <a:r>
              <a:rPr lang="en-US" sz="1800" dirty="0">
                <a:ea typeface="+mn-lt"/>
                <a:cs typeface="+mn-lt"/>
              </a:rPr>
              <a:t>Vital to accreditation and assessment practices that are central to institutional- and program-level assessment </a:t>
            </a:r>
            <a:endParaRPr lang="en-US" sz="1800" dirty="0"/>
          </a:p>
          <a:p>
            <a:pPr>
              <a:buFont typeface="Wingdings" panose="020B0602020104020603" pitchFamily="34" charset="0"/>
              <a:buChar char="§"/>
            </a:pPr>
            <a:r>
              <a:rPr lang="en-US" sz="1800" dirty="0">
                <a:ea typeface="+mn-lt"/>
                <a:cs typeface="+mn-lt"/>
              </a:rPr>
              <a:t>Connect institutional student initiatives with program curriculum and advisement</a:t>
            </a:r>
            <a:endParaRPr lang="en-US" sz="1800" dirty="0"/>
          </a:p>
          <a:p>
            <a:pPr>
              <a:buFont typeface="Wingdings" panose="020B0602020104020603" pitchFamily="34" charset="0"/>
              <a:buChar char="§"/>
            </a:pPr>
            <a:r>
              <a:rPr lang="en-US" sz="1800" dirty="0">
                <a:ea typeface="+mn-lt"/>
                <a:cs typeface="+mn-lt"/>
              </a:rPr>
              <a:t>Programmatic assessment becomes more personalized and relevant to individual programs</a:t>
            </a:r>
            <a:endParaRPr lang="en-US" sz="1800" dirty="0"/>
          </a:p>
        </p:txBody>
      </p:sp>
      <p:sp>
        <p:nvSpPr>
          <p:cNvPr id="18" name="Content Placeholder 3">
            <a:extLst>
              <a:ext uri="{FF2B5EF4-FFF2-40B4-BE49-F238E27FC236}">
                <a16:creationId xmlns:a16="http://schemas.microsoft.com/office/drawing/2014/main" id="{8319D9CE-ACBE-363B-F752-3D87B437550C}"/>
              </a:ext>
            </a:extLst>
          </p:cNvPr>
          <p:cNvSpPr txBox="1">
            <a:spLocks/>
          </p:cNvSpPr>
          <p:nvPr/>
        </p:nvSpPr>
        <p:spPr>
          <a:xfrm>
            <a:off x="8076860" y="2421542"/>
            <a:ext cx="3241319" cy="3849717"/>
          </a:xfrm>
          <a:prstGeom prst="rect">
            <a:avLst/>
          </a:prstGeom>
        </p:spPr>
        <p:txBody>
          <a:bodyPr vert="horz" lIns="45720" tIns="45720" rIns="4572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20B0602020104020603" pitchFamily="34" charset="0"/>
              <a:buChar char="§"/>
            </a:pPr>
            <a:r>
              <a:rPr lang="en-US" sz="1800" dirty="0">
                <a:ea typeface="+mn-lt"/>
                <a:cs typeface="+mn-lt"/>
              </a:rPr>
              <a:t>In APR, helps see where curriculum, assessment and strategic planning efforts can be meaningfully  put</a:t>
            </a:r>
            <a:endParaRPr lang="en-US" sz="1800" dirty="0"/>
          </a:p>
          <a:p>
            <a:pPr>
              <a:buFont typeface="Wingdings" panose="020B0602020104020603" pitchFamily="34" charset="0"/>
              <a:buChar char="§"/>
            </a:pPr>
            <a:r>
              <a:rPr lang="en-US" sz="1800" dirty="0">
                <a:ea typeface="+mn-lt"/>
                <a:cs typeface="+mn-lt"/>
              </a:rPr>
              <a:t>Assessment becomes integrated into teaching and learning </a:t>
            </a:r>
            <a:endParaRPr lang="en-US" sz="1800" dirty="0"/>
          </a:p>
          <a:p>
            <a:pPr>
              <a:buFont typeface="Wingdings" panose="020B0602020104020603" pitchFamily="34" charset="0"/>
              <a:buChar char="§"/>
            </a:pPr>
            <a:r>
              <a:rPr lang="en-US" sz="1800" dirty="0">
                <a:ea typeface="+mn-lt"/>
                <a:cs typeface="+mn-lt"/>
              </a:rPr>
              <a:t>Build assessment culture in all parts of the assessment cycle</a:t>
            </a:r>
          </a:p>
          <a:p>
            <a:pPr>
              <a:buFont typeface="Wingdings" panose="020B0602020104020603" pitchFamily="34" charset="0"/>
              <a:buChar char="§"/>
            </a:pPr>
            <a:endParaRPr lang="en-US" sz="1800" dirty="0"/>
          </a:p>
        </p:txBody>
      </p:sp>
    </p:spTree>
    <p:extLst>
      <p:ext uri="{BB962C8B-B14F-4D97-AF65-F5344CB8AC3E}">
        <p14:creationId xmlns:p14="http://schemas.microsoft.com/office/powerpoint/2010/main" val="390907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453C6B-A144-CA6E-4A53-E0335F553959}"/>
              </a:ext>
            </a:extLst>
          </p:cNvPr>
          <p:cNvPicPr>
            <a:picLocks noGrp="1" noChangeAspect="1"/>
          </p:cNvPicPr>
          <p:nvPr>
            <p:ph idx="1"/>
          </p:nvPr>
        </p:nvPicPr>
        <p:blipFill>
          <a:blip r:embed="rId3"/>
          <a:stretch>
            <a:fillRect/>
          </a:stretch>
        </p:blipFill>
        <p:spPr>
          <a:xfrm>
            <a:off x="2274279" y="0"/>
            <a:ext cx="7837554" cy="6858000"/>
          </a:xfrm>
        </p:spPr>
      </p:pic>
      <p:sp>
        <p:nvSpPr>
          <p:cNvPr id="6" name="TextBox 5">
            <a:extLst>
              <a:ext uri="{FF2B5EF4-FFF2-40B4-BE49-F238E27FC236}">
                <a16:creationId xmlns:a16="http://schemas.microsoft.com/office/drawing/2014/main" id="{59187A97-748D-59AD-A367-39C2CFCFE661}"/>
              </a:ext>
            </a:extLst>
          </p:cNvPr>
          <p:cNvSpPr txBox="1"/>
          <p:nvPr/>
        </p:nvSpPr>
        <p:spPr>
          <a:xfrm>
            <a:off x="6764215" y="6076340"/>
            <a:ext cx="5298831" cy="523220"/>
          </a:xfrm>
          <a:prstGeom prst="rect">
            <a:avLst/>
          </a:prstGeom>
          <a:noFill/>
        </p:spPr>
        <p:txBody>
          <a:bodyPr wrap="square" lIns="91440" tIns="45720" rIns="91440" bIns="45720" rtlCol="0" anchor="t">
            <a:spAutoFit/>
          </a:bodyPr>
          <a:lstStyle/>
          <a:p>
            <a:pPr algn="r"/>
            <a:r>
              <a:rPr lang="en-US" sz="1400"/>
              <a:t>Chapter 4, pg. 104: </a:t>
            </a:r>
          </a:p>
          <a:p>
            <a:pPr algn="r"/>
            <a:r>
              <a:rPr lang="en-US" sz="1400"/>
              <a:t>Vertical Alignment</a:t>
            </a:r>
          </a:p>
        </p:txBody>
      </p:sp>
    </p:spTree>
    <p:extLst>
      <p:ext uri="{BB962C8B-B14F-4D97-AF65-F5344CB8AC3E}">
        <p14:creationId xmlns:p14="http://schemas.microsoft.com/office/powerpoint/2010/main" val="3922501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A8D5-7403-6AEC-9C0F-165311EB0C2D}"/>
              </a:ext>
            </a:extLst>
          </p:cNvPr>
          <p:cNvSpPr>
            <a:spLocks noGrp="1"/>
          </p:cNvSpPr>
          <p:nvPr>
            <p:ph type="title"/>
          </p:nvPr>
        </p:nvSpPr>
        <p:spPr>
          <a:xfrm>
            <a:off x="521484" y="807868"/>
            <a:ext cx="3640713" cy="2062594"/>
          </a:xfrm>
        </p:spPr>
        <p:txBody>
          <a:bodyPr vert="horz" lIns="91440" tIns="45720" rIns="91440" bIns="45720" rtlCol="0" anchor="t">
            <a:normAutofit/>
          </a:bodyPr>
          <a:lstStyle/>
          <a:p>
            <a:r>
              <a:rPr lang="en-US" sz="3600" kern="1200" dirty="0">
                <a:latin typeface="+mj-lt"/>
                <a:ea typeface="+mj-ea"/>
                <a:cs typeface="+mj-cs"/>
              </a:rPr>
              <a:t>Vertical alignment</a:t>
            </a:r>
            <a:endParaRPr lang="en-US" sz="3600" kern="1200" dirty="0">
              <a:latin typeface="+mj-lt"/>
            </a:endParaRPr>
          </a:p>
        </p:txBody>
      </p:sp>
      <p:sp>
        <p:nvSpPr>
          <p:cNvPr id="4" name="TextBox 3">
            <a:extLst>
              <a:ext uri="{FF2B5EF4-FFF2-40B4-BE49-F238E27FC236}">
                <a16:creationId xmlns:a16="http://schemas.microsoft.com/office/drawing/2014/main" id="{BE1F2A9F-E721-09EF-FCB6-7162A4FB5A10}"/>
              </a:ext>
            </a:extLst>
          </p:cNvPr>
          <p:cNvSpPr txBox="1"/>
          <p:nvPr/>
        </p:nvSpPr>
        <p:spPr>
          <a:xfrm>
            <a:off x="839788" y="3000652"/>
            <a:ext cx="3640713" cy="2868336"/>
          </a:xfrm>
          <a:prstGeom prst="rect">
            <a:avLst/>
          </a:prstGeom>
        </p:spPr>
        <p:txBody>
          <a:bodyPr vert="horz" lIns="91440" tIns="45720" rIns="91440" bIns="45720" rtlCol="0" anchor="b">
            <a:normAutofit/>
          </a:bodyPr>
          <a:lstStyle/>
          <a:p>
            <a:pPr defTabSz="914400">
              <a:lnSpc>
                <a:spcPct val="120000"/>
              </a:lnSpc>
              <a:spcBef>
                <a:spcPts val="1000"/>
              </a:spcBef>
            </a:pPr>
            <a:r>
              <a:rPr lang="en-US" sz="1600" kern="1200">
                <a:solidFill>
                  <a:schemeClr val="tx2"/>
                </a:solidFill>
                <a:latin typeface="+mn-lt"/>
                <a:ea typeface="+mn-ea"/>
                <a:cs typeface="+mn-cs"/>
              </a:rPr>
              <a:t>Chapter 4, pg. 100: </a:t>
            </a:r>
          </a:p>
          <a:p>
            <a:pPr defTabSz="914400">
              <a:lnSpc>
                <a:spcPct val="120000"/>
              </a:lnSpc>
              <a:spcBef>
                <a:spcPts val="1000"/>
              </a:spcBef>
            </a:pPr>
            <a:r>
              <a:rPr lang="en-US" sz="1600" kern="1200">
                <a:solidFill>
                  <a:schemeClr val="tx2"/>
                </a:solidFill>
                <a:latin typeface="+mn-lt"/>
                <a:ea typeface="+mn-ea"/>
                <a:cs typeface="+mn-cs"/>
              </a:rPr>
              <a:t>Vertical Alignment</a:t>
            </a:r>
          </a:p>
        </p:txBody>
      </p:sp>
      <p:sp>
        <p:nvSpPr>
          <p:cNvPr id="10" name="Date Placeholder 4">
            <a:extLst>
              <a:ext uri="{FF2B5EF4-FFF2-40B4-BE49-F238E27FC236}">
                <a16:creationId xmlns:a16="http://schemas.microsoft.com/office/drawing/2014/main" id="{C7D889C7-7A9B-EE24-BC12-8AE74FDD88A7}"/>
              </a:ext>
            </a:extLst>
          </p:cNvPr>
          <p:cNvSpPr>
            <a:spLocks noGrp="1"/>
          </p:cNvSpPr>
          <p:nvPr>
            <p:ph type="dt" sz="half" idx="10"/>
          </p:nvPr>
        </p:nvSpPr>
        <p:spPr>
          <a:xfrm>
            <a:off x="877824" y="6356350"/>
            <a:ext cx="2743200" cy="365125"/>
          </a:xfrm>
        </p:spPr>
        <p:txBody>
          <a:bodyPr/>
          <a:lstStyle/>
          <a:p>
            <a:pPr>
              <a:spcAft>
                <a:spcPts val="600"/>
              </a:spcAft>
            </a:pPr>
            <a:fld id="{46C09187-0029-4F0D-BF7B-59B75E901E43}" type="datetime1">
              <a:rPr lang="en-US"/>
              <a:pPr>
                <a:spcAft>
                  <a:spcPts val="600"/>
                </a:spcAft>
              </a:pPr>
              <a:t>4/16/2025</a:t>
            </a:fld>
            <a:endParaRPr lang="en-US"/>
          </a:p>
        </p:txBody>
      </p:sp>
      <p:sp>
        <p:nvSpPr>
          <p:cNvPr id="12" name="Footer Placeholder 5">
            <a:extLst>
              <a:ext uri="{FF2B5EF4-FFF2-40B4-BE49-F238E27FC236}">
                <a16:creationId xmlns:a16="http://schemas.microsoft.com/office/drawing/2014/main" id="{C1328660-7EEA-1CE6-9AEB-425D9FCBDC61}"/>
              </a:ext>
            </a:extLst>
          </p:cNvPr>
          <p:cNvSpPr>
            <a:spLocks noGrp="1"/>
          </p:cNvSpPr>
          <p:nvPr>
            <p:ph type="ftr" sz="quarter" idx="11"/>
          </p:nvPr>
        </p:nvSpPr>
        <p:spPr>
          <a:xfrm>
            <a:off x="7132320" y="6356350"/>
            <a:ext cx="4297680" cy="365125"/>
          </a:xfrm>
        </p:spPr>
        <p:txBody>
          <a:bodyPr/>
          <a:lstStyle/>
          <a:p>
            <a:pPr>
              <a:spcAft>
                <a:spcPts val="600"/>
              </a:spcAft>
            </a:pPr>
            <a:r>
              <a:rPr lang="en-US"/>
              <a:t>
              </a:t>
            </a:r>
          </a:p>
        </p:txBody>
      </p:sp>
      <p:sp>
        <p:nvSpPr>
          <p:cNvPr id="14" name="Slide Number Placeholder 6">
            <a:extLst>
              <a:ext uri="{FF2B5EF4-FFF2-40B4-BE49-F238E27FC236}">
                <a16:creationId xmlns:a16="http://schemas.microsoft.com/office/drawing/2014/main" id="{CD2C6E9E-7946-A3AF-2C85-13FB5BA6B9F4}"/>
              </a:ext>
            </a:extLst>
          </p:cNvPr>
          <p:cNvSpPr>
            <a:spLocks noGrp="1"/>
          </p:cNvSpPr>
          <p:nvPr>
            <p:ph type="sldNum" sz="quarter" idx="12"/>
          </p:nvPr>
        </p:nvSpPr>
        <p:spPr>
          <a:xfrm>
            <a:off x="11429999" y="6356350"/>
            <a:ext cx="521207" cy="365125"/>
          </a:xfrm>
        </p:spPr>
        <p:txBody>
          <a:bodyPr/>
          <a:lstStyle/>
          <a:p>
            <a:pPr>
              <a:spcAft>
                <a:spcPts val="600"/>
              </a:spcAft>
            </a:pPr>
            <a:fld id="{5E4DE196-8A13-4FF7-A07E-102851959EAB}" type="slidenum">
              <a:rPr lang="en-US" dirty="0"/>
              <a:pPr>
                <a:spcAft>
                  <a:spcPts val="600"/>
                </a:spcAft>
              </a:pPr>
              <a:t>7</a:t>
            </a:fld>
            <a:endParaRPr lang="en-US"/>
          </a:p>
        </p:txBody>
      </p:sp>
      <p:graphicFrame>
        <p:nvGraphicFramePr>
          <p:cNvPr id="7" name="Content Placeholder 2">
            <a:extLst>
              <a:ext uri="{FF2B5EF4-FFF2-40B4-BE49-F238E27FC236}">
                <a16:creationId xmlns:a16="http://schemas.microsoft.com/office/drawing/2014/main" id="{3F6F2561-A758-8FE8-84E2-C4775E807A75}"/>
              </a:ext>
            </a:extLst>
          </p:cNvPr>
          <p:cNvGraphicFramePr>
            <a:graphicFrameLocks noGrp="1"/>
          </p:cNvGraphicFramePr>
          <p:nvPr>
            <p:ph idx="1"/>
            <p:extLst>
              <p:ext uri="{D42A27DB-BD31-4B8C-83A1-F6EECF244321}">
                <p14:modId xmlns:p14="http://schemas.microsoft.com/office/powerpoint/2010/main" val="167135970"/>
              </p:ext>
            </p:extLst>
          </p:nvPr>
        </p:nvGraphicFramePr>
        <p:xfrm>
          <a:off x="3390532" y="798221"/>
          <a:ext cx="7919453" cy="506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310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28F2-3648-5E44-4C99-FE40856E9129}"/>
              </a:ext>
            </a:extLst>
          </p:cNvPr>
          <p:cNvSpPr>
            <a:spLocks noGrp="1"/>
          </p:cNvSpPr>
          <p:nvPr>
            <p:ph type="title"/>
          </p:nvPr>
        </p:nvSpPr>
        <p:spPr/>
        <p:txBody>
          <a:bodyPr>
            <a:normAutofit/>
          </a:bodyPr>
          <a:lstStyle/>
          <a:p>
            <a:r>
              <a:rPr lang="en-US" sz="3600" dirty="0"/>
              <a:t>Horizontal alignment</a:t>
            </a:r>
          </a:p>
        </p:txBody>
      </p:sp>
      <p:sp>
        <p:nvSpPr>
          <p:cNvPr id="3" name="Content Placeholder 2">
            <a:extLst>
              <a:ext uri="{FF2B5EF4-FFF2-40B4-BE49-F238E27FC236}">
                <a16:creationId xmlns:a16="http://schemas.microsoft.com/office/drawing/2014/main" id="{8282C629-2A44-1717-DAB6-2E0F63874540}"/>
              </a:ext>
            </a:extLst>
          </p:cNvPr>
          <p:cNvSpPr>
            <a:spLocks noGrp="1"/>
          </p:cNvSpPr>
          <p:nvPr>
            <p:ph sz="half" idx="1"/>
          </p:nvPr>
        </p:nvSpPr>
        <p:spPr/>
        <p:txBody>
          <a:bodyPr vert="horz" lIns="91440" tIns="45720" rIns="91440" bIns="45720" rtlCol="0" anchor="t">
            <a:normAutofit/>
          </a:bodyPr>
          <a:lstStyle/>
          <a:p>
            <a:pPr>
              <a:buFont typeface="Wingdings" panose="05000000000000000000" pitchFamily="2" charset="2"/>
              <a:buChar char="§"/>
            </a:pPr>
            <a:r>
              <a:rPr lang="en-US" sz="2400" dirty="0"/>
              <a:t>Within and across programs and institutions</a:t>
            </a:r>
          </a:p>
          <a:p>
            <a:pPr>
              <a:buFont typeface="Wingdings" panose="05000000000000000000" pitchFamily="2" charset="2"/>
              <a:buChar char="§"/>
            </a:pPr>
            <a:r>
              <a:rPr lang="en-US" sz="2400" dirty="0"/>
              <a:t>Connects learning outcomes and evidence across academic and co-curricular programs</a:t>
            </a:r>
          </a:p>
          <a:p>
            <a:pPr>
              <a:buFont typeface="Wingdings" panose="05000000000000000000" pitchFamily="2" charset="2"/>
              <a:buChar char="§"/>
            </a:pPr>
            <a:r>
              <a:rPr lang="en-US" sz="2400" dirty="0"/>
              <a:t>Helps collaboration on teaching and learning innovations</a:t>
            </a:r>
          </a:p>
        </p:txBody>
      </p:sp>
      <p:pic>
        <p:nvPicPr>
          <p:cNvPr id="5" name="Picture 4">
            <a:extLst>
              <a:ext uri="{FF2B5EF4-FFF2-40B4-BE49-F238E27FC236}">
                <a16:creationId xmlns:a16="http://schemas.microsoft.com/office/drawing/2014/main" id="{AC154FC6-57BE-31F9-DE07-329690EC2699}"/>
              </a:ext>
            </a:extLst>
          </p:cNvPr>
          <p:cNvPicPr>
            <a:picLocks noChangeAspect="1"/>
          </p:cNvPicPr>
          <p:nvPr/>
        </p:nvPicPr>
        <p:blipFill>
          <a:blip r:embed="rId3"/>
          <a:stretch>
            <a:fillRect/>
          </a:stretch>
        </p:blipFill>
        <p:spPr>
          <a:xfrm>
            <a:off x="5934148" y="1790502"/>
            <a:ext cx="5844255" cy="3264859"/>
          </a:xfrm>
          <a:prstGeom prst="rect">
            <a:avLst/>
          </a:prstGeom>
        </p:spPr>
      </p:pic>
      <p:sp>
        <p:nvSpPr>
          <p:cNvPr id="6" name="TextBox 5">
            <a:extLst>
              <a:ext uri="{FF2B5EF4-FFF2-40B4-BE49-F238E27FC236}">
                <a16:creationId xmlns:a16="http://schemas.microsoft.com/office/drawing/2014/main" id="{39E2C4C5-FB4F-105B-6FA7-8D89843D1D66}"/>
              </a:ext>
            </a:extLst>
          </p:cNvPr>
          <p:cNvSpPr txBox="1"/>
          <p:nvPr/>
        </p:nvSpPr>
        <p:spPr>
          <a:xfrm>
            <a:off x="6764215" y="6076340"/>
            <a:ext cx="5298831" cy="523220"/>
          </a:xfrm>
          <a:prstGeom prst="rect">
            <a:avLst/>
          </a:prstGeom>
          <a:noFill/>
        </p:spPr>
        <p:txBody>
          <a:bodyPr wrap="square" lIns="91440" tIns="45720" rIns="91440" bIns="45720" rtlCol="0" anchor="t">
            <a:spAutoFit/>
          </a:bodyPr>
          <a:lstStyle/>
          <a:p>
            <a:pPr algn="r"/>
            <a:r>
              <a:rPr lang="en-US" sz="1400"/>
              <a:t>Chapter 5, pg. 114, 117: </a:t>
            </a:r>
          </a:p>
          <a:p>
            <a:pPr algn="r"/>
            <a:r>
              <a:rPr lang="en-US" sz="1400"/>
              <a:t>Horizontal Alignment</a:t>
            </a:r>
          </a:p>
        </p:txBody>
      </p:sp>
    </p:spTree>
    <p:extLst>
      <p:ext uri="{BB962C8B-B14F-4D97-AF65-F5344CB8AC3E}">
        <p14:creationId xmlns:p14="http://schemas.microsoft.com/office/powerpoint/2010/main" val="262297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B49A-4FD3-A2D7-A840-49F44097355E}"/>
              </a:ext>
            </a:extLst>
          </p:cNvPr>
          <p:cNvSpPr>
            <a:spLocks noGrp="1"/>
          </p:cNvSpPr>
          <p:nvPr>
            <p:ph type="title"/>
          </p:nvPr>
        </p:nvSpPr>
        <p:spPr/>
        <p:txBody>
          <a:bodyPr/>
          <a:lstStyle/>
          <a:p>
            <a:r>
              <a:rPr lang="en-US" dirty="0"/>
              <a:t>Curriculum map template for undergraduate degree/programs from CAS</a:t>
            </a:r>
          </a:p>
        </p:txBody>
      </p:sp>
      <p:graphicFrame>
        <p:nvGraphicFramePr>
          <p:cNvPr id="8" name="Content Placeholder 7">
            <a:extLst>
              <a:ext uri="{FF2B5EF4-FFF2-40B4-BE49-F238E27FC236}">
                <a16:creationId xmlns:a16="http://schemas.microsoft.com/office/drawing/2014/main" id="{8A80EF7C-2281-8AE5-128F-6B7F22D1C7D6}"/>
              </a:ext>
            </a:extLst>
          </p:cNvPr>
          <p:cNvGraphicFramePr>
            <a:graphicFrameLocks noGrp="1"/>
          </p:cNvGraphicFramePr>
          <p:nvPr>
            <p:ph idx="1"/>
            <p:extLst>
              <p:ext uri="{D42A27DB-BD31-4B8C-83A1-F6EECF244321}">
                <p14:modId xmlns:p14="http://schemas.microsoft.com/office/powerpoint/2010/main" val="3046954931"/>
              </p:ext>
            </p:extLst>
          </p:nvPr>
        </p:nvGraphicFramePr>
        <p:xfrm>
          <a:off x="868242" y="2070603"/>
          <a:ext cx="10442569" cy="3897359"/>
        </p:xfrm>
        <a:graphic>
          <a:graphicData uri="http://schemas.openxmlformats.org/drawingml/2006/table">
            <a:tbl>
              <a:tblPr firstRow="1" firstCol="1" bandRow="1">
                <a:tableStyleId>{5C22544A-7EE6-4342-B048-85BDC9FD1C3A}</a:tableStyleId>
              </a:tblPr>
              <a:tblGrid>
                <a:gridCol w="1698032">
                  <a:extLst>
                    <a:ext uri="{9D8B030D-6E8A-4147-A177-3AD203B41FA5}">
                      <a16:colId xmlns:a16="http://schemas.microsoft.com/office/drawing/2014/main" val="2746752035"/>
                    </a:ext>
                  </a:extLst>
                </a:gridCol>
                <a:gridCol w="1639543">
                  <a:extLst>
                    <a:ext uri="{9D8B030D-6E8A-4147-A177-3AD203B41FA5}">
                      <a16:colId xmlns:a16="http://schemas.microsoft.com/office/drawing/2014/main" val="510751151"/>
                    </a:ext>
                  </a:extLst>
                </a:gridCol>
                <a:gridCol w="751998">
                  <a:extLst>
                    <a:ext uri="{9D8B030D-6E8A-4147-A177-3AD203B41FA5}">
                      <a16:colId xmlns:a16="http://schemas.microsoft.com/office/drawing/2014/main" val="2805142846"/>
                    </a:ext>
                  </a:extLst>
                </a:gridCol>
                <a:gridCol w="751998">
                  <a:extLst>
                    <a:ext uri="{9D8B030D-6E8A-4147-A177-3AD203B41FA5}">
                      <a16:colId xmlns:a16="http://schemas.microsoft.com/office/drawing/2014/main" val="1127710529"/>
                    </a:ext>
                  </a:extLst>
                </a:gridCol>
                <a:gridCol w="668443">
                  <a:extLst>
                    <a:ext uri="{9D8B030D-6E8A-4147-A177-3AD203B41FA5}">
                      <a16:colId xmlns:a16="http://schemas.microsoft.com/office/drawing/2014/main" val="2407315102"/>
                    </a:ext>
                  </a:extLst>
                </a:gridCol>
                <a:gridCol w="671229">
                  <a:extLst>
                    <a:ext uri="{9D8B030D-6E8A-4147-A177-3AD203B41FA5}">
                      <a16:colId xmlns:a16="http://schemas.microsoft.com/office/drawing/2014/main" val="532861157"/>
                    </a:ext>
                  </a:extLst>
                </a:gridCol>
                <a:gridCol w="751998">
                  <a:extLst>
                    <a:ext uri="{9D8B030D-6E8A-4147-A177-3AD203B41FA5}">
                      <a16:colId xmlns:a16="http://schemas.microsoft.com/office/drawing/2014/main" val="1738427492"/>
                    </a:ext>
                  </a:extLst>
                </a:gridCol>
                <a:gridCol w="1754664">
                  <a:extLst>
                    <a:ext uri="{9D8B030D-6E8A-4147-A177-3AD203B41FA5}">
                      <a16:colId xmlns:a16="http://schemas.microsoft.com/office/drawing/2014/main" val="2602424915"/>
                    </a:ext>
                  </a:extLst>
                </a:gridCol>
                <a:gridCol w="1754664">
                  <a:extLst>
                    <a:ext uri="{9D8B030D-6E8A-4147-A177-3AD203B41FA5}">
                      <a16:colId xmlns:a16="http://schemas.microsoft.com/office/drawing/2014/main" val="1216417381"/>
                    </a:ext>
                  </a:extLst>
                </a:gridCol>
              </a:tblGrid>
              <a:tr h="1243012">
                <a:tc rowSpan="2">
                  <a:txBody>
                    <a:bodyPr/>
                    <a:lstStyle/>
                    <a:p>
                      <a:pPr algn="ctr"/>
                      <a:r>
                        <a:rPr lang="en-US" sz="1400" b="1" dirty="0">
                          <a:solidFill>
                            <a:srgbClr val="000000"/>
                          </a:solidFill>
                          <a:effectLst/>
                          <a:latin typeface="Arial"/>
                        </a:rPr>
                        <a:t>Degree/Program SLOs</a:t>
                      </a:r>
                      <a:endParaRPr lang="en-US" sz="1400">
                        <a:effectLst/>
                      </a:endParaRPr>
                    </a:p>
                    <a:p>
                      <a:endParaRPr lang="en-US" sz="3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r>
                        <a:rPr lang="en-US" sz="1400" b="1" dirty="0">
                          <a:solidFill>
                            <a:srgbClr val="000000"/>
                          </a:solidFill>
                          <a:effectLst/>
                          <a:latin typeface="Arial"/>
                        </a:rPr>
                        <a:t>Program</a:t>
                      </a:r>
                      <a:endParaRPr lang="en-US" sz="1400">
                        <a:effectLst/>
                      </a:endParaRPr>
                    </a:p>
                    <a:p>
                      <a:r>
                        <a:rPr lang="en-US" sz="1400" b="1" dirty="0">
                          <a:solidFill>
                            <a:srgbClr val="000000"/>
                          </a:solidFill>
                          <a:effectLst/>
                          <a:latin typeface="Arial"/>
                        </a:rPr>
                        <a:t>Goals</a:t>
                      </a:r>
                      <a:endParaRPr lang="en-US" sz="1400">
                        <a:effectLst/>
                      </a:endParaRPr>
                    </a:p>
                    <a:p>
                      <a:endParaRPr lang="en-US" sz="3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4">
                  <a:txBody>
                    <a:bodyPr/>
                    <a:lstStyle/>
                    <a:p>
                      <a:pPr algn="ctr"/>
                      <a:r>
                        <a:rPr lang="en-US" sz="1400" b="1" dirty="0">
                          <a:solidFill>
                            <a:srgbClr val="000000"/>
                          </a:solidFill>
                          <a:effectLst/>
                          <a:latin typeface="Arial"/>
                        </a:rPr>
                        <a:t>Core (required) Courses</a:t>
                      </a:r>
                      <a:endParaRPr lang="en-US" sz="1400">
                        <a:effectLst/>
                      </a:endParaRPr>
                    </a:p>
                    <a:p>
                      <a:r>
                        <a:rPr lang="en-US" sz="1400" err="1">
                          <a:solidFill>
                            <a:srgbClr val="000000"/>
                          </a:solidFill>
                          <a:effectLst/>
                          <a:latin typeface="Arial"/>
                        </a:rPr>
                        <a:t>GenEd</a:t>
                      </a:r>
                      <a:r>
                        <a:rPr lang="en-US" sz="1400" dirty="0">
                          <a:solidFill>
                            <a:srgbClr val="000000"/>
                          </a:solidFill>
                          <a:effectLst/>
                          <a:latin typeface="Arial"/>
                        </a:rPr>
                        <a:t> (1000-2000) and/or Upper-level 300-400 Courses </a:t>
                      </a:r>
                      <a:endParaRPr lang="en-US" sz="14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r>
                        <a:rPr lang="en-US" sz="1400" b="1" dirty="0">
                          <a:solidFill>
                            <a:srgbClr val="000000"/>
                          </a:solidFill>
                          <a:effectLst/>
                          <a:latin typeface="Arial"/>
                        </a:rPr>
                        <a:t>Electives and Co-curricular</a:t>
                      </a:r>
                      <a:endParaRPr lang="en-US" sz="14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121030"/>
                  </a:ext>
                </a:extLst>
              </a:tr>
              <a:tr h="647402">
                <a:tc vMerge="1">
                  <a:txBody>
                    <a:bodyPr/>
                    <a:lstStyle/>
                    <a:p>
                      <a:endParaRPr lang="en-US"/>
                    </a:p>
                  </a:txBody>
                  <a:tcPr/>
                </a:tc>
                <a:tc vMerge="1">
                  <a:txBody>
                    <a:bodyPr/>
                    <a:lstStyle/>
                    <a:p>
                      <a:endParaRPr lang="en-US"/>
                    </a:p>
                  </a:txBody>
                  <a:tcPr/>
                </a:tc>
                <a:tc>
                  <a:txBody>
                    <a:bodyPr/>
                    <a:lstStyle/>
                    <a:p>
                      <a:r>
                        <a:rPr lang="en-US" sz="1400" dirty="0">
                          <a:solidFill>
                            <a:srgbClr val="000000"/>
                          </a:solidFill>
                          <a:effectLst/>
                          <a:latin typeface="Arial"/>
                        </a:rPr>
                        <a:t>1000</a:t>
                      </a:r>
                      <a:endParaRPr lang="en-US" sz="14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r>
                        <a:rPr lang="en-US" sz="1400" dirty="0">
                          <a:solidFill>
                            <a:srgbClr val="000000"/>
                          </a:solidFill>
                          <a:effectLst/>
                          <a:latin typeface="Arial"/>
                        </a:rPr>
                        <a:t>2000 </a:t>
                      </a:r>
                      <a:endParaRPr lang="en-US" sz="14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r>
                        <a:rPr lang="en-US" sz="1400" dirty="0">
                          <a:solidFill>
                            <a:srgbClr val="000000"/>
                          </a:solidFill>
                          <a:effectLst/>
                          <a:latin typeface="Arial"/>
                        </a:rPr>
                        <a:t>300 </a:t>
                      </a:r>
                      <a:endParaRPr lang="en-US" sz="14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r>
                        <a:rPr lang="en-US" sz="1400" dirty="0">
                          <a:solidFill>
                            <a:srgbClr val="000000"/>
                          </a:solidFill>
                          <a:effectLst/>
                          <a:latin typeface="Arial"/>
                        </a:rPr>
                        <a:t> 400</a:t>
                      </a:r>
                      <a:endParaRPr lang="en-US" sz="14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r>
                        <a:rPr lang="en-US" sz="1400" dirty="0">
                          <a:solidFill>
                            <a:srgbClr val="000000"/>
                          </a:solidFill>
                          <a:effectLst/>
                          <a:latin typeface="Arial"/>
                        </a:rPr>
                        <a:t>300 </a:t>
                      </a:r>
                      <a:endParaRPr lang="en-US" sz="14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r>
                        <a:rPr lang="en-US" sz="1400" dirty="0">
                          <a:solidFill>
                            <a:srgbClr val="000000"/>
                          </a:solidFill>
                          <a:effectLst/>
                          <a:latin typeface="Arial"/>
                        </a:rPr>
                        <a:t>400 </a:t>
                      </a:r>
                      <a:endParaRPr lang="en-US" sz="14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r>
                        <a:rPr lang="en-US" sz="1200" dirty="0">
                          <a:solidFill>
                            <a:srgbClr val="000000"/>
                          </a:solidFill>
                          <a:effectLst/>
                          <a:latin typeface="Arial"/>
                        </a:rPr>
                        <a:t>Internship/</a:t>
                      </a:r>
                      <a:endParaRPr lang="en-US" sz="1200">
                        <a:effectLst/>
                        <a:latin typeface="Arial"/>
                      </a:endParaRPr>
                    </a:p>
                    <a:p>
                      <a:r>
                        <a:rPr lang="en-US" sz="1200" dirty="0">
                          <a:solidFill>
                            <a:srgbClr val="000000"/>
                          </a:solidFill>
                          <a:effectLst/>
                          <a:latin typeface="Arial"/>
                        </a:rPr>
                        <a:t>Community engagement</a:t>
                      </a:r>
                      <a:endParaRPr lang="en-US"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652708374"/>
                  </a:ext>
                </a:extLst>
              </a:tr>
              <a:tr h="401389">
                <a:tc>
                  <a:txBody>
                    <a:bodyPr/>
                    <a:lstStyle/>
                    <a:p>
                      <a:r>
                        <a:rPr lang="en-US" sz="1100" dirty="0">
                          <a:solidFill>
                            <a:schemeClr val="tx1"/>
                          </a:solidFill>
                          <a:effectLst/>
                          <a:latin typeface="Arial"/>
                        </a:rPr>
                        <a:t>INSERT HERE </a:t>
                      </a:r>
                      <a:endParaRPr lang="en-US">
                        <a:solidFill>
                          <a:schemeClr val="tx1"/>
                        </a:solidFill>
                        <a:effectLst/>
                        <a:latin typeface="Arial"/>
                      </a:endParaRPr>
                    </a:p>
                    <a:p>
                      <a:pPr lvl="0">
                        <a:buNone/>
                      </a:pPr>
                      <a:r>
                        <a:rPr lang="en-US" sz="1100" dirty="0">
                          <a:solidFill>
                            <a:schemeClr val="tx1"/>
                          </a:solidFill>
                          <a:effectLst/>
                          <a:latin typeface="Arial"/>
                        </a:rPr>
                        <a:t>SLO1</a:t>
                      </a:r>
                      <a:endParaRPr lang="en-US" dirty="0">
                        <a:solidFill>
                          <a:schemeClr val="tx1"/>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900998"/>
                  </a:ext>
                </a:extLst>
              </a:tr>
              <a:tr h="401389">
                <a:tc>
                  <a:txBody>
                    <a:bodyPr/>
                    <a:lstStyle/>
                    <a:p>
                      <a:r>
                        <a:rPr lang="en-US" sz="1100" dirty="0">
                          <a:solidFill>
                            <a:schemeClr val="tx1"/>
                          </a:solidFill>
                          <a:effectLst/>
                          <a:latin typeface="Arial"/>
                        </a:rPr>
                        <a:t>SLO2</a:t>
                      </a:r>
                      <a:endParaRPr lang="en-US">
                        <a:solidFill>
                          <a:schemeClr val="tx1"/>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911726"/>
                  </a:ext>
                </a:extLst>
              </a:tr>
              <a:tr h="401389">
                <a:tc>
                  <a:txBody>
                    <a:bodyPr/>
                    <a:lstStyle/>
                    <a:p>
                      <a:r>
                        <a:rPr lang="en-US" sz="1100" dirty="0">
                          <a:solidFill>
                            <a:schemeClr val="tx1"/>
                          </a:solidFill>
                          <a:effectLst/>
                          <a:latin typeface="Arial"/>
                        </a:rPr>
                        <a:t>SLO3</a:t>
                      </a:r>
                      <a:endParaRPr lang="en-US">
                        <a:solidFill>
                          <a:schemeClr val="tx1"/>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364310"/>
                  </a:ext>
                </a:extLst>
              </a:tr>
              <a:tr h="401389">
                <a:tc>
                  <a:txBody>
                    <a:bodyPr/>
                    <a:lstStyle/>
                    <a:p>
                      <a:r>
                        <a:rPr lang="en-US" sz="1100" dirty="0">
                          <a:solidFill>
                            <a:schemeClr val="tx1"/>
                          </a:solidFill>
                          <a:effectLst/>
                          <a:latin typeface="Arial"/>
                        </a:rPr>
                        <a:t>SLO4</a:t>
                      </a:r>
                      <a:endParaRPr lang="en-US">
                        <a:solidFill>
                          <a:schemeClr val="tx1"/>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7297274"/>
                  </a:ext>
                </a:extLst>
              </a:tr>
              <a:tr h="401389">
                <a:tc>
                  <a:txBody>
                    <a:bodyPr/>
                    <a:lstStyle/>
                    <a:p>
                      <a:r>
                        <a:rPr lang="en-US" sz="1100" dirty="0">
                          <a:solidFill>
                            <a:schemeClr val="tx1"/>
                          </a:solidFill>
                          <a:effectLst/>
                          <a:latin typeface="Arial"/>
                        </a:rPr>
                        <a:t>SLO5</a:t>
                      </a:r>
                      <a:endParaRPr lang="en-US">
                        <a:solidFill>
                          <a:schemeClr val="tx1"/>
                        </a:solidFill>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107971"/>
                  </a:ext>
                </a:extLst>
              </a:tr>
            </a:tbl>
          </a:graphicData>
        </a:graphic>
      </p:graphicFrame>
      <p:sp>
        <p:nvSpPr>
          <p:cNvPr id="4" name="Date Placeholder 3">
            <a:extLst>
              <a:ext uri="{FF2B5EF4-FFF2-40B4-BE49-F238E27FC236}">
                <a16:creationId xmlns:a16="http://schemas.microsoft.com/office/drawing/2014/main" id="{B5E8B359-826C-23D4-9BFB-E313183A78FA}"/>
              </a:ext>
            </a:extLst>
          </p:cNvPr>
          <p:cNvSpPr>
            <a:spLocks noGrp="1"/>
          </p:cNvSpPr>
          <p:nvPr>
            <p:ph type="dt" sz="half" idx="10"/>
          </p:nvPr>
        </p:nvSpPr>
        <p:spPr/>
        <p:txBody>
          <a:bodyPr/>
          <a:lstStyle/>
          <a:p>
            <a:fld id="{A37335A1-AA29-41CE-B2A8-CDEB3C548773}" type="datetime1">
              <a:rPr lang="en-US"/>
              <a:t>4/16/2025</a:t>
            </a:fld>
            <a:endParaRPr lang="en-US"/>
          </a:p>
        </p:txBody>
      </p:sp>
      <p:sp>
        <p:nvSpPr>
          <p:cNvPr id="5" name="Footer Placeholder 4">
            <a:extLst>
              <a:ext uri="{FF2B5EF4-FFF2-40B4-BE49-F238E27FC236}">
                <a16:creationId xmlns:a16="http://schemas.microsoft.com/office/drawing/2014/main" id="{DA8F5A25-9330-657E-1E6B-1F9BCA0E992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039B891-6835-BBAA-5252-4A69D6A04BBC}"/>
              </a:ext>
            </a:extLst>
          </p:cNvPr>
          <p:cNvSpPr>
            <a:spLocks noGrp="1"/>
          </p:cNvSpPr>
          <p:nvPr>
            <p:ph type="sldNum" sz="quarter" idx="12"/>
          </p:nvPr>
        </p:nvSpPr>
        <p:spPr/>
        <p:txBody>
          <a:bodyPr/>
          <a:lstStyle/>
          <a:p>
            <a:fld id="{5E4DE196-8A13-4FF7-A07E-102851959EAB}" type="slidenum">
              <a:rPr lang="en-US" dirty="0"/>
              <a:t>9</a:t>
            </a:fld>
            <a:endParaRPr lang="en-US"/>
          </a:p>
        </p:txBody>
      </p:sp>
    </p:spTree>
    <p:extLst>
      <p:ext uri="{BB962C8B-B14F-4D97-AF65-F5344CB8AC3E}">
        <p14:creationId xmlns:p14="http://schemas.microsoft.com/office/powerpoint/2010/main" val="2580221669"/>
      </p:ext>
    </p:extLst>
  </p:cSld>
  <p:clrMapOvr>
    <a:masterClrMapping/>
  </p:clrMapOvr>
</p:sld>
</file>

<file path=ppt/theme/theme1.xml><?xml version="1.0" encoding="utf-8"?>
<a:theme xmlns:a="http://schemas.openxmlformats.org/drawingml/2006/main" name="BohoVogueVTI">
  <a:themeElements>
    <a:clrScheme name="BohoVogueVTI">
      <a:dk1>
        <a:sysClr val="windowText" lastClr="000000"/>
      </a:dk1>
      <a:lt1>
        <a:sysClr val="window" lastClr="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BohoVogueVTI">
      <a:majorFont>
        <a:latin typeface="Walbaum Display"/>
        <a:ea typeface=""/>
        <a:cs typeface=""/>
      </a:majorFont>
      <a:minorFont>
        <a:latin typeface="Aptos Light"/>
        <a:ea typeface=""/>
        <a:cs typeface=""/>
      </a:minorFont>
    </a:fontScheme>
    <a:fmtScheme name="BohoVogu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587E0025-A466-4551-A341-1A9F570FDF06}" vid="{F615CBBD-D1BB-4663-887F-92A47C7C6A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B45C0AA297BA4083FF10552087AB54" ma:contentTypeVersion="10" ma:contentTypeDescription="Create a new document." ma:contentTypeScope="" ma:versionID="690f305c333970b24db25b43a5828b44">
  <xsd:schema xmlns:xsd="http://www.w3.org/2001/XMLSchema" xmlns:xs="http://www.w3.org/2001/XMLSchema" xmlns:p="http://schemas.microsoft.com/office/2006/metadata/properties" xmlns:ns2="d6f8ff82-304e-499f-ba4e-323314d38d8d" xmlns:ns3="791dc77b-bcfb-4ac2-8487-b4b56423b345" targetNamespace="http://schemas.microsoft.com/office/2006/metadata/properties" ma:root="true" ma:fieldsID="2e9443ea1cd30d8161d4d3bf0d2878b0" ns2:_="" ns3:_="">
    <xsd:import namespace="d6f8ff82-304e-499f-ba4e-323314d38d8d"/>
    <xsd:import namespace="791dc77b-bcfb-4ac2-8487-b4b56423b34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8ff82-304e-499f-ba4e-323314d38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1dc77b-bcfb-4ac2-8487-b4b56423b34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C079F6-FEA5-433B-A5D4-137D49F50027}">
  <ds:schemaRefs>
    <ds:schemaRef ds:uri="http://schemas.microsoft.com/sharepoint/v3/contenttype/forms"/>
  </ds:schemaRefs>
</ds:datastoreItem>
</file>

<file path=customXml/itemProps2.xml><?xml version="1.0" encoding="utf-8"?>
<ds:datastoreItem xmlns:ds="http://schemas.openxmlformats.org/officeDocument/2006/customXml" ds:itemID="{668EFEF8-4BB8-477E-9915-22E1DDDF3406}">
  <ds:schemaRefs>
    <ds:schemaRef ds:uri="791dc77b-bcfb-4ac2-8487-b4b56423b345"/>
    <ds:schemaRef ds:uri="d6f8ff82-304e-499f-ba4e-323314d38d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40A915-1702-4666-A47A-5AD25E4AC629}">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791dc77b-bcfb-4ac2-8487-b4b56423b345"/>
    <ds:schemaRef ds:uri="d6f8ff82-304e-499f-ba4e-323314d38d8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37858</TotalTime>
  <Words>3896</Words>
  <Application>Microsoft Office PowerPoint</Application>
  <PresentationFormat>Widescreen</PresentationFormat>
  <Paragraphs>788</Paragraphs>
  <Slides>39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Aptos Light</vt:lpstr>
      <vt:lpstr>Arial</vt:lpstr>
      <vt:lpstr>Calibri</vt:lpstr>
      <vt:lpstr>Times New Roman</vt:lpstr>
      <vt:lpstr>Walbaum Display</vt:lpstr>
      <vt:lpstr>Wingdings</vt:lpstr>
      <vt:lpstr>BohoVogueVTI</vt:lpstr>
      <vt:lpstr>  Curriculum Mapping Overview</vt:lpstr>
      <vt:lpstr> University of New Mexico </vt:lpstr>
      <vt:lpstr>What is a curriculum map?</vt:lpstr>
      <vt:lpstr>PowerPoint Presentation</vt:lpstr>
      <vt:lpstr>How does curriculum mapping benefit you?</vt:lpstr>
      <vt:lpstr>PowerPoint Presentation</vt:lpstr>
      <vt:lpstr>Vertical alignment</vt:lpstr>
      <vt:lpstr>Horizontal alignment</vt:lpstr>
      <vt:lpstr>Curriculum map template for undergraduate degree/programs from CAS</vt:lpstr>
      <vt:lpstr>     Curriculum map questions for undergraduate                       degree/programs from CAS</vt:lpstr>
      <vt:lpstr>Before closing the loop</vt:lpstr>
      <vt:lpstr>Closing  the loop</vt:lpstr>
      <vt:lpstr>After closing the loop</vt:lpstr>
      <vt:lpstr>Example curriculum map from ASM (MSPM)</vt:lpstr>
      <vt:lpstr>Example curriculum map from ASM (BBA)</vt:lpstr>
      <vt:lpstr>Example curriculum map from ASM (MSCBA) </vt:lpstr>
      <vt:lpstr>Static visual of Curriculum Mapping  for the  ASM MBA</vt:lpstr>
      <vt:lpstr>Contact us: assess@unm.edu apr@unm.edu  evarg@unm.edu  crowe8@unm.edu  </vt:lpstr>
      <vt:lpstr> Curriculum Mapping Walkthrough </vt:lpstr>
      <vt:lpstr>What is a curriculum map?</vt:lpstr>
      <vt:lpstr>PowerPoint Presentation</vt:lpstr>
      <vt:lpstr>Walkthrough of building a curriculum map </vt:lpstr>
      <vt:lpstr>Preparing to Map </vt:lpstr>
      <vt:lpstr>The Mapping begins</vt:lpstr>
      <vt:lpstr>Example curriculum map from ASM (MSPM)</vt:lpstr>
      <vt:lpstr>Example curriculum map from ASM (BBA)</vt:lpstr>
      <vt:lpstr>Example curriculum map from ASM (MSCBA) </vt:lpstr>
      <vt:lpstr>Static visual of Curriculum Mapping  for the  ASM MBA</vt:lpstr>
      <vt:lpstr>What is your reaction?  </vt:lpstr>
      <vt:lpstr>Advising:  APR/Strategic Planning: in tangent with assessment results, supports strategic curriculum changes  Communications: Provides instructors with the understanding how their courses fit to program goals  Curriculum &amp; Assessment: Successfully reduced the number of learning objectives across all programs at ASM, all learning objectives are using blooms taxonomy and best practices. There may be over coverage or under coverage that can guide discussions on curriculum.   Accreditation: Map informs our accreditation process and assurance of learning which is a standard required by AACSB.        </vt:lpstr>
      <vt:lpstr>   UNM Spanish Second Language (SSL) Program  </vt:lpstr>
      <vt:lpstr>Curriculum map: UNM Spanish Second Language</vt:lpstr>
      <vt:lpstr>PowerPoint Presentation</vt:lpstr>
      <vt:lpstr>What is your reaction? </vt:lpstr>
      <vt:lpstr>Advising: Supports placement into upper-level courses around educational goals   APR/Strategic Planning: Increase upper-level enrollment/recruitment strategies    Communications: To faculty regarding the Kuali course submission platform at UNM.   Assessment:  Curriculum:    Institutional: Identifies GE content area and interdisciplinary courses     </vt:lpstr>
      <vt:lpstr>SPAN 2120 course mapping</vt:lpstr>
      <vt:lpstr>      </vt:lpstr>
      <vt:lpstr>Thoughts/ Questions?</vt:lpstr>
      <vt:lpstr>The fundamentals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Mapping</dc:title>
  <dc:creator>Alyssa Yao</dc:creator>
  <cp:lastModifiedBy>Academic Program Review</cp:lastModifiedBy>
  <cp:revision>133</cp:revision>
  <dcterms:created xsi:type="dcterms:W3CDTF">2024-07-31T15:44:26Z</dcterms:created>
  <dcterms:modified xsi:type="dcterms:W3CDTF">2025-04-28T14:48:55Z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0x0101003FB45C0AA297BA4083FF10552087AB54</vt:lpwstr>
  </property>
</Properties>
</file>